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5"/>
  </p:notesMasterIdLst>
  <p:sldIdLst>
    <p:sldId id="341" r:id="rId3"/>
    <p:sldId id="342" r:id="rId4"/>
    <p:sldId id="343" r:id="rId5"/>
    <p:sldId id="340" r:id="rId6"/>
    <p:sldId id="285" r:id="rId7"/>
    <p:sldId id="270" r:id="rId8"/>
    <p:sldId id="271" r:id="rId9"/>
    <p:sldId id="276" r:id="rId10"/>
    <p:sldId id="281" r:id="rId11"/>
    <p:sldId id="303" r:id="rId12"/>
    <p:sldId id="307" r:id="rId13"/>
    <p:sldId id="311" r:id="rId14"/>
    <p:sldId id="312" r:id="rId15"/>
    <p:sldId id="314" r:id="rId16"/>
    <p:sldId id="315" r:id="rId17"/>
    <p:sldId id="317" r:id="rId18"/>
    <p:sldId id="318" r:id="rId19"/>
    <p:sldId id="319" r:id="rId20"/>
    <p:sldId id="320" r:id="rId21"/>
    <p:sldId id="321" r:id="rId22"/>
    <p:sldId id="336" r:id="rId23"/>
    <p:sldId id="337" r:id="rId24"/>
    <p:sldId id="338" r:id="rId25"/>
    <p:sldId id="325" r:id="rId26"/>
    <p:sldId id="322" r:id="rId27"/>
    <p:sldId id="326" r:id="rId28"/>
    <p:sldId id="327" r:id="rId29"/>
    <p:sldId id="324" r:id="rId30"/>
    <p:sldId id="328" r:id="rId31"/>
    <p:sldId id="329" r:id="rId32"/>
    <p:sldId id="330" r:id="rId33"/>
    <p:sldId id="331" r:id="rId34"/>
    <p:sldId id="332" r:id="rId35"/>
    <p:sldId id="333" r:id="rId36"/>
    <p:sldId id="334" r:id="rId37"/>
    <p:sldId id="335" r:id="rId38"/>
    <p:sldId id="344" r:id="rId39"/>
    <p:sldId id="304" r:id="rId40"/>
    <p:sldId id="305" r:id="rId41"/>
    <p:sldId id="345" r:id="rId42"/>
    <p:sldId id="339"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E6693-7728-407F-BEFF-C51F2B5DE8FD}" type="datetimeFigureOut">
              <a:rPr lang="en-US" smtClean="0"/>
              <a:pPr/>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FE224-EEFC-4533-A5CC-54F8B6BB98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EPINEPHRINE drug examples  SIDE EFFECTS AND CONTRAINDICATIONS  safe dose 4 healthy: 0.2mg</a:t>
            </a:r>
            <a:r>
              <a:rPr lang="en-US" baseline="0" dirty="0"/>
              <a:t> /200ug  4 cardiac at. – 0.04mg/40ug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Epinephrine side effects .. Increased dose </a:t>
            </a:r>
            <a:r>
              <a:rPr lang="en-US" dirty="0" err="1"/>
              <a:t>cooz</a:t>
            </a:r>
            <a:r>
              <a:rPr lang="en-US" dirty="0"/>
              <a:t> of more </a:t>
            </a:r>
            <a:r>
              <a:rPr lang="en-US" dirty="0" err="1"/>
              <a:t>conc</a:t>
            </a:r>
            <a:r>
              <a:rPr lang="en-US" baseline="0" dirty="0"/>
              <a:t> or multiple cords or </a:t>
            </a:r>
            <a:r>
              <a:rPr lang="en-US" baseline="0" dirty="0" err="1"/>
              <a:t>epi</a:t>
            </a:r>
            <a:r>
              <a:rPr lang="en-US" baseline="0" dirty="0"/>
              <a:t>. In </a:t>
            </a:r>
            <a:r>
              <a:rPr lang="en-US" baseline="0" dirty="0" err="1"/>
              <a:t>LA.or</a:t>
            </a:r>
            <a:r>
              <a:rPr lang="en-US" baseline="0" dirty="0"/>
              <a:t> </a:t>
            </a:r>
            <a:r>
              <a:rPr lang="en-US" baseline="0" dirty="0" err="1"/>
              <a:t>epi</a:t>
            </a:r>
            <a:r>
              <a:rPr lang="en-US" baseline="0" dirty="0"/>
              <a:t> . Secretes in </a:t>
            </a:r>
            <a:r>
              <a:rPr lang="en-US" baseline="0" dirty="0" err="1"/>
              <a:t>stress.Contra</a:t>
            </a:r>
            <a:r>
              <a:rPr lang="en-US" baseline="0" dirty="0"/>
              <a:t> – </a:t>
            </a:r>
            <a:r>
              <a:rPr lang="en-US" baseline="0" dirty="0" err="1"/>
              <a:t>hypr</a:t>
            </a:r>
            <a:r>
              <a:rPr lang="en-US" baseline="0" dirty="0"/>
              <a:t> ten. Hyper </a:t>
            </a:r>
            <a:r>
              <a:rPr lang="en-US" baseline="0" dirty="0" err="1"/>
              <a:t>thyrd</a:t>
            </a:r>
            <a:r>
              <a:rPr lang="en-US" baseline="0" dirty="0"/>
              <a:t>. </a:t>
            </a:r>
            <a:r>
              <a:rPr lang="en-US" baseline="0" dirty="0" err="1"/>
              <a:t>Tricyclic</a:t>
            </a:r>
            <a:r>
              <a:rPr lang="en-US" baseline="0" dirty="0"/>
              <a:t> </a:t>
            </a:r>
            <a:r>
              <a:rPr lang="en-US" baseline="0" dirty="0" err="1"/>
              <a:t>antderprsnt</a:t>
            </a:r>
            <a:r>
              <a:rPr lang="en-US" baseline="0" dirty="0"/>
              <a:t> .</a:t>
            </a:r>
            <a:r>
              <a:rPr lang="en-US" baseline="0" dirty="0" err="1"/>
              <a:t>diabts</a:t>
            </a:r>
            <a:r>
              <a:rPr lang="en-US" baseline="0" dirty="0"/>
              <a:t> b blocker .cocaine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Epinephrine conc. 0.1,0.2 ,2,4,8,26,32         8 % is most commonly used Many author: not beyond </a:t>
            </a:r>
            <a:r>
              <a:rPr lang="en-US" baseline="0" dirty="0"/>
              <a:t>4 %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Current on dry tissue</a:t>
            </a:r>
            <a:r>
              <a:rPr lang="en-US" baseline="0" dirty="0"/>
              <a:t> is very detrimental…          read about all the currents used . Crest involvement leads to loss of gingival height recession …speed 7 mm /sec …………….. Strokes should not be repeated with in 5 sec ..</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Curettage</a:t>
            </a:r>
            <a:r>
              <a:rPr lang="en-US" baseline="0" dirty="0"/>
              <a:t> , fresh clot ,,bone exposed than </a:t>
            </a:r>
            <a:r>
              <a:rPr lang="en-US" baseline="0" dirty="0" err="1"/>
              <a:t>perio</a:t>
            </a:r>
            <a:r>
              <a:rPr lang="en-US" baseline="0" dirty="0"/>
              <a:t> pack.</a:t>
            </a:r>
            <a:endParaRPr lang="en-US"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Diode,Co2, </a:t>
            </a:r>
            <a:r>
              <a:rPr lang="en-US" dirty="0" err="1"/>
              <a:t>argon,,ND</a:t>
            </a:r>
            <a:r>
              <a:rPr lang="en-US" dirty="0"/>
              <a:t>-YAG </a:t>
            </a:r>
            <a:r>
              <a:rPr lang="en-US" dirty="0" err="1"/>
              <a:t>neodynium</a:t>
            </a:r>
            <a:r>
              <a:rPr lang="en-US" dirty="0"/>
              <a:t> </a:t>
            </a:r>
            <a:r>
              <a:rPr lang="en-US" dirty="0" err="1"/>
              <a:t>yettrium</a:t>
            </a:r>
            <a:r>
              <a:rPr lang="en-US" dirty="0"/>
              <a:t> </a:t>
            </a:r>
            <a:r>
              <a:rPr lang="en-US" dirty="0" err="1"/>
              <a:t>aluminium</a:t>
            </a:r>
            <a:r>
              <a:rPr lang="en-US" dirty="0"/>
              <a:t> garnet </a:t>
            </a:r>
          </a:p>
        </p:txBody>
      </p:sp>
      <p:sp>
        <p:nvSpPr>
          <p:cNvPr id="4" name="Slide Number Placeholder 3"/>
          <p:cNvSpPr>
            <a:spLocks noGrp="1"/>
          </p:cNvSpPr>
          <p:nvPr>
            <p:ph type="sldNum" sz="quarter" idx="10"/>
          </p:nvPr>
        </p:nvSpPr>
        <p:spPr/>
        <p:txBody>
          <a:bodyPr/>
          <a:lstStyle/>
          <a:p>
            <a:fld id="{8A8FE224-EEFC-4533-A5CC-54F8B6BB9853}"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A8FE224-EEFC-4533-A5CC-54F8B6BB9853}"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10-15 minutes</a:t>
            </a:r>
          </a:p>
        </p:txBody>
      </p:sp>
      <p:sp>
        <p:nvSpPr>
          <p:cNvPr id="4" name="Slide Number Placeholder 3"/>
          <p:cNvSpPr>
            <a:spLocks noGrp="1"/>
          </p:cNvSpPr>
          <p:nvPr>
            <p:ph type="sldNum" sz="quarter" idx="10"/>
          </p:nvPr>
        </p:nvSpPr>
        <p:spPr/>
        <p:txBody>
          <a:bodyPr/>
          <a:lstStyle/>
          <a:p>
            <a:fld id="{8A8FE224-EEFC-4533-A5CC-54F8B6BB9853}"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a:t>click to…</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xmlns="" id="{FEC458BF-6FBC-9ECE-C74F-1E3903758C1F}"/>
              </a:ext>
            </a:extLst>
          </p:cNvPr>
          <p:cNvSpPr txBox="1">
            <a:spLocks noChangeArrowheads="1"/>
          </p:cNvSpPr>
          <p:nvPr/>
        </p:nvSpPr>
        <p:spPr bwMode="auto">
          <a:xfrm>
            <a:off x="1485900" y="1146175"/>
            <a:ext cx="7739063"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b="1">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xmlns="" id="{C2EA3D2C-C917-5EEB-F7D7-6FE9D42A0614}"/>
              </a:ext>
            </a:extLst>
          </p:cNvPr>
          <p:cNvSpPr txBox="1">
            <a:spLocks noChangeArrowheads="1"/>
          </p:cNvSpPr>
          <p:nvPr/>
        </p:nvSpPr>
        <p:spPr bwMode="auto">
          <a:xfrm>
            <a:off x="1" y="2747963"/>
            <a:ext cx="935513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latin typeface="Book Antiqua" panose="02040602050305030304" pitchFamily="18" charset="0"/>
              </a:rPr>
              <a:t>TITLE OF THE TOPIC: </a:t>
            </a:r>
            <a:r>
              <a:rPr lang="en-US" sz="2800" dirty="0"/>
              <a:t>GINGIVAL TISSUE         </a:t>
            </a:r>
          </a:p>
          <a:p>
            <a:pPr eaLnBrk="1" hangingPunct="1"/>
            <a:r>
              <a:rPr lang="en-US" sz="2800" dirty="0"/>
              <a:t>                                            MANAGEMENT</a:t>
            </a:r>
            <a:endParaRPr lang="en-US" altLang="en-US" sz="2800" b="1" dirty="0">
              <a:latin typeface="Book Antiqua" panose="02040602050305030304" pitchFamily="18" charset="0"/>
            </a:endParaRPr>
          </a:p>
        </p:txBody>
      </p:sp>
      <p:sp>
        <p:nvSpPr>
          <p:cNvPr id="3076" name="TextBox 5">
            <a:extLst>
              <a:ext uri="{FF2B5EF4-FFF2-40B4-BE49-F238E27FC236}">
                <a16:creationId xmlns:a16="http://schemas.microsoft.com/office/drawing/2014/main" xmlns="" id="{CF76C363-BB50-DE11-C5AB-F98B174EF0D9}"/>
              </a:ext>
            </a:extLst>
          </p:cNvPr>
          <p:cNvSpPr txBox="1">
            <a:spLocks noChangeArrowheads="1"/>
          </p:cNvSpPr>
          <p:nvPr/>
        </p:nvSpPr>
        <p:spPr bwMode="auto">
          <a:xfrm>
            <a:off x="1066800" y="5345113"/>
            <a:ext cx="854551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100" b="1">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xmlns="" id="{F2359EB6-826F-0D7F-C347-1EA7B841D8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15781" r="15781"/>
          <a:stretch>
            <a:fillRect/>
          </a:stretch>
        </p:blipFill>
        <p:spPr bwMode="auto">
          <a:xfrm>
            <a:off x="0" y="-19050"/>
            <a:ext cx="1563688"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xmlns="" id="{6E08F76A-A7BE-060A-A8D8-89618D57BCDF}"/>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03F57E65-92BB-46A0-9CC9-8BBFF1139B0C}" type="slidenum">
              <a:rPr lang="en-US" altLang="en-US" smtClean="0"/>
              <a:pPr>
                <a:defRPr/>
              </a:pPr>
              <a:t>1</a:t>
            </a:fld>
            <a:endParaRPr lang="en-US" altLang="en-US" sz="1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ELECTROSURGERY </a:t>
            </a:r>
          </a:p>
        </p:txBody>
      </p:sp>
      <p:sp>
        <p:nvSpPr>
          <p:cNvPr id="3" name="Content Placeholder 2"/>
          <p:cNvSpPr>
            <a:spLocks noGrp="1"/>
          </p:cNvSpPr>
          <p:nvPr>
            <p:ph idx="1"/>
          </p:nvPr>
        </p:nvSpPr>
        <p:spPr>
          <a:xfrm>
            <a:off x="381000" y="1412875"/>
            <a:ext cx="8382000" cy="4598182"/>
          </a:xfrm>
        </p:spPr>
        <p:txBody>
          <a:bodyPr/>
          <a:lstStyle/>
          <a:p>
            <a:pPr lvl="1">
              <a:buNone/>
              <a:defRPr/>
            </a:pPr>
            <a:r>
              <a:rPr lang="en-US" sz="3600" u="sng" dirty="0">
                <a:solidFill>
                  <a:srgbClr val="C00000"/>
                </a:solidFill>
              </a:rPr>
              <a:t>History</a:t>
            </a:r>
          </a:p>
          <a:p>
            <a:pPr lvl="1">
              <a:buNone/>
              <a:defRPr/>
            </a:pPr>
            <a:endParaRPr lang="en-US" sz="3600" u="sng" dirty="0"/>
          </a:p>
          <a:p>
            <a:pPr lvl="1">
              <a:defRPr/>
            </a:pPr>
            <a:r>
              <a:rPr lang="en-US" sz="2400" dirty="0"/>
              <a:t>Experiments of  </a:t>
            </a:r>
            <a:r>
              <a:rPr lang="en-US" sz="2400" dirty="0" err="1"/>
              <a:t>d’Arsonvol</a:t>
            </a:r>
            <a:r>
              <a:rPr lang="en-US" sz="2400" dirty="0"/>
              <a:t> (1891) demonstrated that electricity at high frequency will pass through a body without producing a shock (pain or muscle spasm), producing instead an increase in the internal temperature of the tissue.</a:t>
            </a:r>
          </a:p>
          <a:p>
            <a:pPr lvl="1">
              <a:buNone/>
              <a:defRPr/>
            </a:pPr>
            <a:endParaRPr lang="en-US" sz="2400" dirty="0"/>
          </a:p>
          <a:p>
            <a:pPr lvl="1">
              <a:defRPr/>
            </a:pPr>
            <a:r>
              <a:rPr lang="en-US" sz="2400" dirty="0"/>
              <a:t>This discovery was used as the basis for eventual development of </a:t>
            </a:r>
            <a:r>
              <a:rPr lang="en-US" sz="2400" dirty="0" err="1"/>
              <a:t>electrosurgery</a:t>
            </a:r>
            <a:r>
              <a:rPr lang="en-US" sz="2400" dirty="0"/>
              <a:t>. </a:t>
            </a:r>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dirty="0"/>
              <a:t>Mechanism of action </a:t>
            </a:r>
          </a:p>
        </p:txBody>
      </p:sp>
      <p:sp>
        <p:nvSpPr>
          <p:cNvPr id="3" name="Content Placeholder 2"/>
          <p:cNvSpPr>
            <a:spLocks noGrp="1"/>
          </p:cNvSpPr>
          <p:nvPr>
            <p:ph idx="1"/>
          </p:nvPr>
        </p:nvSpPr>
        <p:spPr>
          <a:xfrm>
            <a:off x="0" y="1828800"/>
            <a:ext cx="5715000" cy="5257800"/>
          </a:xfrm>
        </p:spPr>
        <p:txBody>
          <a:bodyPr>
            <a:normAutofit/>
          </a:bodyPr>
          <a:lstStyle/>
          <a:p>
            <a:r>
              <a:rPr lang="en-US" sz="2400" dirty="0"/>
              <a:t>Alternating electric current is passed through a certain apparatus with gradually increasing the frequency ( from 60 to 120 to a million or more per second ).</a:t>
            </a:r>
          </a:p>
          <a:p>
            <a:endParaRPr lang="en-US" sz="2400" dirty="0"/>
          </a:p>
          <a:p>
            <a:r>
              <a:rPr lang="en-US" sz="2400" dirty="0"/>
              <a:t>This high velocity current can pass through human body  without inducing shock .</a:t>
            </a:r>
          </a:p>
          <a:p>
            <a:endParaRPr lang="en-US" sz="2400" dirty="0"/>
          </a:p>
          <a:p>
            <a:r>
              <a:rPr lang="en-US" sz="2400" dirty="0"/>
              <a:t>The whole electric energy is concentrated at tiny electrodes , producing localized tissue changes , confined to 2-3 cell layers.</a:t>
            </a:r>
          </a:p>
          <a:p>
            <a:endParaRPr lang="en-US" sz="2400" dirty="0"/>
          </a:p>
        </p:txBody>
      </p:sp>
      <p:pic>
        <p:nvPicPr>
          <p:cNvPr id="4" name="Picture 5"/>
          <p:cNvPicPr>
            <a:picLocks noChangeAspect="1" noChangeArrowheads="1"/>
          </p:cNvPicPr>
          <p:nvPr/>
        </p:nvPicPr>
        <p:blipFill>
          <a:blip r:embed="rId2"/>
          <a:srcRect/>
          <a:stretch>
            <a:fillRect/>
          </a:stretch>
        </p:blipFill>
        <p:spPr bwMode="auto">
          <a:xfrm>
            <a:off x="6019800" y="1447800"/>
            <a:ext cx="2828925" cy="4724400"/>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t>
            </a:r>
            <a:r>
              <a:rPr lang="en-US" dirty="0" err="1"/>
              <a:t>Electrosurgery</a:t>
            </a:r>
            <a:r>
              <a:rPr lang="en-US" dirty="0"/>
              <a:t> </a:t>
            </a:r>
          </a:p>
        </p:txBody>
      </p:sp>
      <p:sp>
        <p:nvSpPr>
          <p:cNvPr id="3" name="Content Placeholder 2"/>
          <p:cNvSpPr>
            <a:spLocks noGrp="1"/>
          </p:cNvSpPr>
          <p:nvPr>
            <p:ph idx="1"/>
          </p:nvPr>
        </p:nvSpPr>
        <p:spPr>
          <a:xfrm>
            <a:off x="381000" y="1524000"/>
            <a:ext cx="8382000" cy="4606926"/>
          </a:xfrm>
        </p:spPr>
        <p:txBody>
          <a:bodyPr>
            <a:noAutofit/>
          </a:bodyPr>
          <a:lstStyle/>
          <a:p>
            <a:r>
              <a:rPr lang="en-US" sz="2400" dirty="0"/>
              <a:t>Proper isolation of the tooth and the adjacent area .</a:t>
            </a:r>
          </a:p>
          <a:p>
            <a:r>
              <a:rPr lang="en-US" sz="2400" dirty="0"/>
              <a:t>Tissue should be sufficiently moist .</a:t>
            </a:r>
          </a:p>
          <a:p>
            <a:r>
              <a:rPr lang="en-US" sz="2400" dirty="0"/>
              <a:t>The patient should be well conducted and grounded .</a:t>
            </a:r>
          </a:p>
          <a:p>
            <a:r>
              <a:rPr lang="en-US" sz="2400" dirty="0"/>
              <a:t>Only fully rectified , </a:t>
            </a:r>
            <a:r>
              <a:rPr lang="en-US" sz="2400" dirty="0" err="1"/>
              <a:t>undampened</a:t>
            </a:r>
            <a:r>
              <a:rPr lang="en-US" sz="2400" dirty="0"/>
              <a:t> ,filtered current should be used .</a:t>
            </a:r>
          </a:p>
          <a:p>
            <a:r>
              <a:rPr lang="en-US" sz="2400" dirty="0"/>
              <a:t>Shallow involvement of the </a:t>
            </a:r>
            <a:r>
              <a:rPr lang="en-US" sz="2400" dirty="0" err="1"/>
              <a:t>sulcular</a:t>
            </a:r>
            <a:r>
              <a:rPr lang="en-US" sz="2400" dirty="0"/>
              <a:t> epithelium should be done. </a:t>
            </a:r>
          </a:p>
          <a:p>
            <a:r>
              <a:rPr lang="en-US" sz="2400" dirty="0"/>
              <a:t>Electrodes should be used with light touches and rapid intermittent strokes to create a </a:t>
            </a:r>
            <a:r>
              <a:rPr lang="en-US" sz="2400" dirty="0" err="1"/>
              <a:t>sulcular</a:t>
            </a:r>
            <a:r>
              <a:rPr lang="en-US" sz="2400" dirty="0"/>
              <a:t> trough.</a:t>
            </a:r>
          </a:p>
          <a:p>
            <a:r>
              <a:rPr lang="en-US" sz="2400" dirty="0"/>
              <a:t>Crest of the free </a:t>
            </a:r>
            <a:r>
              <a:rPr lang="en-US" sz="2400" dirty="0" err="1"/>
              <a:t>gingiva</a:t>
            </a:r>
            <a:r>
              <a:rPr lang="en-US" sz="2400" dirty="0"/>
              <a:t> should never be involved in the line of cutting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400" dirty="0"/>
              <a:t>Cutting should be kept in the internal walls of the </a:t>
            </a:r>
            <a:r>
              <a:rPr lang="en-US" sz="2400" dirty="0" err="1"/>
              <a:t>sulcus</a:t>
            </a:r>
            <a:r>
              <a:rPr lang="en-US" sz="2400" dirty="0"/>
              <a:t> .</a:t>
            </a:r>
          </a:p>
          <a:p>
            <a:endParaRPr lang="en-US" sz="2400" dirty="0"/>
          </a:p>
          <a:p>
            <a:r>
              <a:rPr lang="en-US" sz="2400" dirty="0"/>
              <a:t>Metallic restorations should not be touched ,can create a short circuit through the structure .</a:t>
            </a:r>
          </a:p>
          <a:p>
            <a:endParaRPr lang="en-US" sz="2400" dirty="0"/>
          </a:p>
          <a:p>
            <a:r>
              <a:rPr lang="en-US" sz="2400" dirty="0"/>
              <a:t>Electrode should never be approached to the attaching epithelium  or periodontal ligament .</a:t>
            </a:r>
          </a:p>
          <a:p>
            <a:endParaRPr lang="en-US" sz="2400" dirty="0"/>
          </a:p>
          <a:p>
            <a:r>
              <a:rPr lang="en-US" sz="2400" dirty="0"/>
              <a:t>Electrodes should be kept cleaned of debris .</a:t>
            </a:r>
          </a:p>
          <a:p>
            <a:endParaRPr lang="en-US" sz="2400" dirty="0"/>
          </a:p>
          <a:p>
            <a:r>
              <a:rPr lang="en-US" sz="2400" dirty="0"/>
              <a:t>If spark appears , lower the electricity output .</a:t>
            </a:r>
          </a:p>
          <a:p>
            <a:endParaRPr lang="en-US" sz="2400" dirty="0"/>
          </a:p>
          <a:p>
            <a:r>
              <a:rPr lang="en-US" sz="2400" dirty="0"/>
              <a:t>After the procedure has been done , create as </a:t>
            </a:r>
            <a:r>
              <a:rPr lang="en-US" sz="2400" dirty="0" err="1"/>
              <a:t>favourable</a:t>
            </a:r>
            <a:r>
              <a:rPr lang="en-US" sz="2400" dirty="0"/>
              <a:t> an environment for healing of the </a:t>
            </a:r>
            <a:r>
              <a:rPr lang="en-US" sz="2400" dirty="0" err="1"/>
              <a:t>periodontium</a:t>
            </a:r>
            <a:r>
              <a:rPr lang="en-US" sz="2400" dirty="0"/>
              <a:t> as possible .   </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p:cNvPicPr>
            <a:picLocks noGrp="1" noChangeAspect="1" noChangeArrowheads="1"/>
          </p:cNvPicPr>
          <p:nvPr>
            <p:ph idx="1"/>
          </p:nvPr>
        </p:nvPicPr>
        <p:blipFill>
          <a:blip r:embed="rId2"/>
          <a:srcRect/>
          <a:stretch>
            <a:fillRect/>
          </a:stretch>
        </p:blipFill>
        <p:spPr bwMode="auto">
          <a:xfrm>
            <a:off x="685800" y="228600"/>
            <a:ext cx="8077200" cy="6400800"/>
          </a:xfrm>
          <a:prstGeom prst="rect">
            <a:avLst/>
          </a:prstGeom>
          <a:noFill/>
          <a:ln w="9525">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p:cNvPicPr>
            <a:picLocks noGrp="1" noChangeAspect="1" noChangeArrowheads="1"/>
          </p:cNvPicPr>
          <p:nvPr>
            <p:ph idx="1"/>
          </p:nvPr>
        </p:nvPicPr>
        <p:blipFill>
          <a:blip r:embed="rId2"/>
          <a:srcRect/>
          <a:stretch>
            <a:fillRect/>
          </a:stretch>
        </p:blipFill>
        <p:spPr bwMode="auto">
          <a:xfrm>
            <a:off x="152400" y="228600"/>
            <a:ext cx="8839200" cy="6477000"/>
          </a:xfrm>
          <a:prstGeom prst="rect">
            <a:avLst/>
          </a:prstGeom>
          <a:noFill/>
          <a:ln w="9525">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52400" y="152400"/>
          <a:ext cx="8763000" cy="64008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617400">
                <a:tc>
                  <a:txBody>
                    <a:bodyPr/>
                    <a:lstStyle/>
                    <a:p>
                      <a:r>
                        <a:rPr lang="en-US" dirty="0"/>
                        <a:t>Advantages </a:t>
                      </a:r>
                    </a:p>
                  </a:txBody>
                  <a:tcPr/>
                </a:tc>
                <a:tc>
                  <a:txBody>
                    <a:bodyPr/>
                    <a:lstStyle/>
                    <a:p>
                      <a:r>
                        <a:rPr lang="en-US" dirty="0"/>
                        <a:t>Disadvantages</a:t>
                      </a:r>
                      <a:r>
                        <a:rPr lang="en-US" baseline="0" dirty="0"/>
                        <a:t> </a:t>
                      </a:r>
                      <a:endParaRPr lang="en-US" dirty="0"/>
                    </a:p>
                  </a:txBody>
                  <a:tcPr/>
                </a:tc>
                <a:extLst>
                  <a:ext uri="{0D108BD9-81ED-4DB2-BD59-A6C34878D82A}">
                    <a16:rowId xmlns:a16="http://schemas.microsoft.com/office/drawing/2014/main" xmlns="" val="10000"/>
                  </a:ext>
                </a:extLst>
              </a:tr>
              <a:tr h="903649">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Sophisticated Technique	</a:t>
                      </a:r>
                    </a:p>
                    <a:p>
                      <a:endParaRPr lang="en-US" b="0" dirty="0"/>
                    </a:p>
                  </a:txBody>
                  <a:tcPr/>
                </a:tc>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Very Technique Sensitive 	</a:t>
                      </a:r>
                    </a:p>
                    <a:p>
                      <a:endParaRPr lang="en-US" b="0" dirty="0"/>
                    </a:p>
                  </a:txBody>
                  <a:tcPr/>
                </a:tc>
                <a:extLst>
                  <a:ext uri="{0D108BD9-81ED-4DB2-BD59-A6C34878D82A}">
                    <a16:rowId xmlns:a16="http://schemas.microsoft.com/office/drawing/2014/main" xmlns="" val="10001"/>
                  </a:ext>
                </a:extLst>
              </a:tr>
              <a:tr h="1174744">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Can Be Done In Case With Gingival Inflammation	</a:t>
                      </a:r>
                    </a:p>
                    <a:p>
                      <a:endParaRPr lang="en-US" b="0" dirty="0"/>
                    </a:p>
                  </a:txBody>
                  <a:tcPr/>
                </a:tc>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Application Of Excessive Pressure-Severe Tissue Damage.	</a:t>
                      </a:r>
                    </a:p>
                    <a:p>
                      <a:endParaRPr lang="en-US" b="0" dirty="0"/>
                    </a:p>
                  </a:txBody>
                  <a:tcPr/>
                </a:tc>
                <a:extLst>
                  <a:ext uri="{0D108BD9-81ED-4DB2-BD59-A6C34878D82A}">
                    <a16:rowId xmlns:a16="http://schemas.microsoft.com/office/drawing/2014/main" xmlns="" val="10002"/>
                  </a:ext>
                </a:extLst>
              </a:tr>
              <a:tr h="1174744">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Produce Little / No Bleeding 		</a:t>
                      </a:r>
                    </a:p>
                    <a:p>
                      <a:endParaRPr lang="en-US" b="0" dirty="0"/>
                    </a:p>
                  </a:txBody>
                  <a:tcPr/>
                </a:tc>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Difficult To Control Lateral </a:t>
                      </a:r>
                    </a:p>
                    <a:p>
                      <a:r>
                        <a:rPr lang="en-US" sz="1800" b="0" kern="1200" baseline="0" dirty="0">
                          <a:solidFill>
                            <a:schemeClr val="dk1"/>
                          </a:solidFill>
                          <a:latin typeface="+mn-lt"/>
                          <a:ea typeface="+mn-ea"/>
                          <a:cs typeface="+mn-cs"/>
                        </a:rPr>
                        <a:t>Dissipation Of Heat.	</a:t>
                      </a:r>
                    </a:p>
                    <a:p>
                      <a:endParaRPr lang="en-US" b="0" dirty="0"/>
                    </a:p>
                  </a:txBody>
                  <a:tcPr/>
                </a:tc>
                <a:extLst>
                  <a:ext uri="{0D108BD9-81ED-4DB2-BD59-A6C34878D82A}">
                    <a16:rowId xmlns:a16="http://schemas.microsoft.com/office/drawing/2014/main" xmlns="" val="10003"/>
                  </a:ext>
                </a:extLst>
              </a:tr>
              <a:tr h="1445838">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Quick Procedure	</a:t>
                      </a:r>
                    </a:p>
                    <a:p>
                      <a:endParaRPr lang="en-US" b="0" dirty="0"/>
                    </a:p>
                  </a:txBody>
                  <a:tcPr/>
                </a:tc>
                <a:tc>
                  <a:txBody>
                    <a:bodyPr/>
                    <a:lstStyle/>
                    <a:p>
                      <a:endParaRPr lang="en-US" sz="1800" b="0" kern="1200" baseline="0" dirty="0">
                        <a:solidFill>
                          <a:schemeClr val="dk1"/>
                        </a:solidFill>
                        <a:latin typeface="+mn-lt"/>
                        <a:ea typeface="+mn-ea"/>
                        <a:cs typeface="+mn-cs"/>
                      </a:endParaRPr>
                    </a:p>
                    <a:p>
                      <a:r>
                        <a:rPr lang="en-US" sz="1800" b="0" kern="1200" baseline="0" dirty="0">
                          <a:solidFill>
                            <a:schemeClr val="dk1"/>
                          </a:solidFill>
                          <a:latin typeface="+mn-lt"/>
                          <a:ea typeface="+mn-ea"/>
                          <a:cs typeface="+mn-cs"/>
                        </a:rPr>
                        <a:t>Operatory Area Must Be Very Moist During Procedure Compromised Access And Visibility.	</a:t>
                      </a:r>
                    </a:p>
                    <a:p>
                      <a:endParaRPr lang="en-US" b="0" dirty="0"/>
                    </a:p>
                  </a:txBody>
                  <a:tcPr/>
                </a:tc>
                <a:extLst>
                  <a:ext uri="{0D108BD9-81ED-4DB2-BD59-A6C34878D82A}">
                    <a16:rowId xmlns:a16="http://schemas.microsoft.com/office/drawing/2014/main" xmlns="" val="10004"/>
                  </a:ext>
                </a:extLst>
              </a:tr>
              <a:tr h="1028520">
                <a:tc>
                  <a:txBody>
                    <a:bodyPr/>
                    <a:lstStyle/>
                    <a:p>
                      <a:r>
                        <a:rPr lang="en-US" dirty="0"/>
                        <a:t>Less tissue loss</a:t>
                      </a:r>
                      <a:r>
                        <a:rPr lang="en-US" baseline="0" dirty="0"/>
                        <a:t> </a:t>
                      </a:r>
                      <a:endParaRPr lang="en-US" dirty="0"/>
                    </a:p>
                  </a:txBody>
                  <a:tcPr/>
                </a:tc>
                <a:tc>
                  <a:txBody>
                    <a:bodyPr/>
                    <a:lstStyle/>
                    <a:p>
                      <a:r>
                        <a:rPr lang="en-US" dirty="0"/>
                        <a:t>Not suitable for thin </a:t>
                      </a:r>
                      <a:r>
                        <a:rPr lang="en-US" dirty="0" err="1"/>
                        <a:t>gingiva</a:t>
                      </a:r>
                      <a:r>
                        <a:rPr lang="en-US" baseline="0" dirty="0"/>
                        <a:t> </a:t>
                      </a:r>
                      <a:endParaRPr lang="en-US" dirty="0"/>
                    </a:p>
                  </a:txBody>
                  <a:tcPr/>
                </a:tc>
                <a:extLst>
                  <a:ext uri="{0D108BD9-81ED-4DB2-BD59-A6C34878D82A}">
                    <a16:rowId xmlns:a16="http://schemas.microsoft.com/office/drawing/2014/main" xmlns="" val="10005"/>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90600"/>
          </a:xfrm>
        </p:spPr>
        <p:txBody>
          <a:bodyPr/>
          <a:lstStyle/>
          <a:p>
            <a:r>
              <a:rPr lang="en-US" dirty="0"/>
              <a:t>Contraindications </a:t>
            </a:r>
          </a:p>
        </p:txBody>
      </p:sp>
      <p:sp>
        <p:nvSpPr>
          <p:cNvPr id="3" name="Content Placeholder 2"/>
          <p:cNvSpPr>
            <a:spLocks noGrp="1"/>
          </p:cNvSpPr>
          <p:nvPr>
            <p:ph idx="1"/>
          </p:nvPr>
        </p:nvSpPr>
        <p:spPr>
          <a:xfrm>
            <a:off x="381000" y="2209800"/>
            <a:ext cx="8229600" cy="2942344"/>
          </a:xfrm>
        </p:spPr>
        <p:txBody>
          <a:bodyPr/>
          <a:lstStyle/>
          <a:p>
            <a:r>
              <a:rPr lang="en-US" dirty="0"/>
              <a:t> </a:t>
            </a:r>
            <a:r>
              <a:rPr lang="en-US" sz="2400" dirty="0"/>
              <a:t>Patients with cardiac pacemakers.</a:t>
            </a:r>
          </a:p>
          <a:p>
            <a:endParaRPr lang="en-US" sz="2400" dirty="0"/>
          </a:p>
          <a:p>
            <a:r>
              <a:rPr lang="en-US" sz="2400" dirty="0"/>
              <a:t>Should not be used in presence of flammable agents such as ethyl chloride (topical </a:t>
            </a:r>
            <a:r>
              <a:rPr lang="en-US" sz="2400" dirty="0" err="1"/>
              <a:t>anaesthetic</a:t>
            </a:r>
            <a:r>
              <a:rPr lang="en-US" sz="2400" dirty="0"/>
              <a:t>).</a:t>
            </a:r>
          </a:p>
          <a:p>
            <a:endParaRPr lang="en-US" sz="2400" dirty="0"/>
          </a:p>
          <a:p>
            <a:r>
              <a:rPr lang="en-US" sz="2400" dirty="0"/>
              <a:t>Patients with delayed wound healing .</a:t>
            </a:r>
          </a:p>
          <a:p>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ROTARY CURETTAGE</a:t>
            </a:r>
          </a:p>
        </p:txBody>
      </p:sp>
      <p:sp>
        <p:nvSpPr>
          <p:cNvPr id="3" name="Content Placeholder 2"/>
          <p:cNvSpPr>
            <a:spLocks noGrp="1"/>
          </p:cNvSpPr>
          <p:nvPr>
            <p:ph idx="1"/>
          </p:nvPr>
        </p:nvSpPr>
        <p:spPr>
          <a:xfrm>
            <a:off x="381000" y="1412874"/>
            <a:ext cx="8382000" cy="3844926"/>
          </a:xfrm>
        </p:spPr>
        <p:txBody>
          <a:bodyPr>
            <a:normAutofit fontScale="92500" lnSpcReduction="20000"/>
          </a:bodyPr>
          <a:lstStyle/>
          <a:p>
            <a:pPr>
              <a:lnSpc>
                <a:spcPct val="110000"/>
              </a:lnSpc>
              <a:buFont typeface="Wingdings" pitchFamily="2" charset="2"/>
              <a:buChar char="Ø"/>
            </a:pPr>
            <a:r>
              <a:rPr lang="en-US" sz="2600" dirty="0"/>
              <a:t>The concept of using rotary curettage was described by Amsterdam in 1954.</a:t>
            </a:r>
          </a:p>
          <a:p>
            <a:pPr>
              <a:lnSpc>
                <a:spcPct val="110000"/>
              </a:lnSpc>
              <a:buNone/>
            </a:pPr>
            <a:endParaRPr lang="en-US" sz="2600" dirty="0"/>
          </a:p>
          <a:p>
            <a:pPr>
              <a:lnSpc>
                <a:spcPct val="110000"/>
              </a:lnSpc>
              <a:buFont typeface="Wingdings" pitchFamily="2" charset="2"/>
              <a:buChar char="Ø"/>
            </a:pPr>
            <a:r>
              <a:rPr lang="en-US" sz="2600" dirty="0"/>
              <a:t>Rotary curettage is a “</a:t>
            </a:r>
            <a:r>
              <a:rPr lang="en-US" sz="2600" dirty="0" err="1"/>
              <a:t>troughing</a:t>
            </a:r>
            <a:r>
              <a:rPr lang="en-US" sz="2600" dirty="0"/>
              <a:t>” technique, the purpose of which is to produce limited removal of epithelial tissue in the </a:t>
            </a:r>
            <a:r>
              <a:rPr lang="en-US" sz="2600" dirty="0" err="1"/>
              <a:t>sulcus</a:t>
            </a:r>
            <a:r>
              <a:rPr lang="en-US" sz="2600" dirty="0"/>
              <a:t> while a chamfer finish line is being created in tooth structure. </a:t>
            </a:r>
          </a:p>
          <a:p>
            <a:pPr>
              <a:lnSpc>
                <a:spcPct val="110000"/>
              </a:lnSpc>
              <a:buNone/>
            </a:pPr>
            <a:endParaRPr lang="en-US" sz="2600" dirty="0"/>
          </a:p>
          <a:p>
            <a:pPr>
              <a:lnSpc>
                <a:spcPct val="110000"/>
              </a:lnSpc>
              <a:buFont typeface="Wingdings" pitchFamily="2" charset="2"/>
              <a:buChar char="Ø"/>
            </a:pPr>
            <a:r>
              <a:rPr lang="en-US" sz="2600" dirty="0"/>
              <a:t> The technique, which has also been called as “</a:t>
            </a:r>
            <a:r>
              <a:rPr lang="en-US" sz="2600" dirty="0" err="1"/>
              <a:t>gingittage</a:t>
            </a:r>
            <a:r>
              <a:rPr lang="en-US" sz="2600" dirty="0"/>
              <a:t>”, is used with the </a:t>
            </a:r>
            <a:r>
              <a:rPr lang="en-US" sz="2600" dirty="0" err="1"/>
              <a:t>subgingival</a:t>
            </a:r>
            <a:r>
              <a:rPr lang="en-US" sz="2600" dirty="0"/>
              <a:t> placement of restoration margins.</a:t>
            </a:r>
          </a:p>
          <a:p>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hlink"/>
                </a:solidFill>
              </a:rPr>
              <a:t>Criteria for rotary curettage</a:t>
            </a:r>
            <a:endParaRPr lang="en-US" dirty="0"/>
          </a:p>
        </p:txBody>
      </p:sp>
      <p:sp>
        <p:nvSpPr>
          <p:cNvPr id="3" name="Content Placeholder 2"/>
          <p:cNvSpPr>
            <a:spLocks noGrp="1"/>
          </p:cNvSpPr>
          <p:nvPr>
            <p:ph idx="1"/>
          </p:nvPr>
        </p:nvSpPr>
        <p:spPr>
          <a:xfrm>
            <a:off x="228600" y="1676400"/>
            <a:ext cx="8382000" cy="4225925"/>
          </a:xfrm>
        </p:spPr>
        <p:txBody>
          <a:bodyPr>
            <a:normAutofit/>
          </a:bodyPr>
          <a:lstStyle/>
          <a:p>
            <a:pPr>
              <a:lnSpc>
                <a:spcPct val="100000"/>
              </a:lnSpc>
              <a:buNone/>
              <a:defRPr/>
            </a:pPr>
            <a:r>
              <a:rPr lang="en-US" sz="2400" dirty="0"/>
              <a:t>1.Must be done on healthy and inflammation free tissue to prevent tissue shrinkage that occurs when diseased tissue heals.</a:t>
            </a:r>
          </a:p>
          <a:p>
            <a:pPr>
              <a:lnSpc>
                <a:spcPct val="90000"/>
              </a:lnSpc>
              <a:buNone/>
              <a:defRPr/>
            </a:pPr>
            <a:endParaRPr lang="en-US" sz="2400" dirty="0"/>
          </a:p>
          <a:p>
            <a:pPr>
              <a:lnSpc>
                <a:spcPct val="90000"/>
              </a:lnSpc>
              <a:buNone/>
              <a:defRPr/>
            </a:pPr>
            <a:r>
              <a:rPr lang="en-US" sz="2400" dirty="0"/>
              <a:t>2.Absence of bleeding on probing.</a:t>
            </a:r>
          </a:p>
          <a:p>
            <a:pPr>
              <a:lnSpc>
                <a:spcPct val="90000"/>
              </a:lnSpc>
              <a:buNone/>
              <a:defRPr/>
            </a:pPr>
            <a:endParaRPr lang="en-US" sz="2400" dirty="0"/>
          </a:p>
          <a:p>
            <a:pPr>
              <a:lnSpc>
                <a:spcPct val="90000"/>
              </a:lnSpc>
              <a:buNone/>
              <a:defRPr/>
            </a:pPr>
            <a:r>
              <a:rPr lang="en-US" sz="2400" dirty="0"/>
              <a:t>3.Sulcus depth less than 3.0 mm.</a:t>
            </a:r>
          </a:p>
          <a:p>
            <a:pPr>
              <a:lnSpc>
                <a:spcPct val="90000"/>
              </a:lnSpc>
              <a:buNone/>
              <a:defRPr/>
            </a:pPr>
            <a:endParaRPr lang="en-US" sz="2400" dirty="0"/>
          </a:p>
          <a:p>
            <a:pPr>
              <a:lnSpc>
                <a:spcPct val="90000"/>
              </a:lnSpc>
              <a:buNone/>
              <a:defRPr/>
            </a:pPr>
            <a:r>
              <a:rPr lang="en-US" sz="2400" dirty="0"/>
              <a:t>4.Presence of adequate keratinized </a:t>
            </a:r>
            <a:r>
              <a:rPr lang="en-US" sz="2400" dirty="0" err="1"/>
              <a:t>gingiva</a:t>
            </a:r>
            <a:r>
              <a:rPr lang="en-US" sz="2400" dirty="0"/>
              <a:t>.</a:t>
            </a:r>
          </a:p>
          <a:p>
            <a:endParaRPr lang="en-US" sz="24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E3F094B-26E1-9742-FAA5-18F19EFDD2E1}"/>
              </a:ext>
            </a:extLst>
          </p:cNvPr>
          <p:cNvSpPr>
            <a:spLocks noGrp="1"/>
          </p:cNvSpPr>
          <p:nvPr>
            <p:ph type="title"/>
          </p:nvPr>
        </p:nvSpPr>
        <p:spPr>
          <a:xfrm>
            <a:off x="1828800" y="781050"/>
            <a:ext cx="6945313" cy="827088"/>
          </a:xfrm>
        </p:spPr>
        <p:txBody>
          <a:bodyPr>
            <a:normAutofit/>
          </a:bodyPr>
          <a:lstStyle/>
          <a:p>
            <a:pPr>
              <a:defRPr/>
            </a:pPr>
            <a:r>
              <a:rPr lang="en-US" b="1" dirty="0">
                <a:solidFill>
                  <a:schemeClr val="tx1"/>
                </a:solidFill>
                <a:cs typeface="Times New Roman" panose="02020603050405020304" pitchFamily="18" charset="0"/>
              </a:rPr>
              <a:t>Specific learning Objectives </a:t>
            </a:r>
            <a:endParaRPr lang="en-US" sz="2325"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3B5FDD5B-B669-0351-8936-1C4841C7640F}"/>
              </a:ext>
            </a:extLst>
          </p:cNvPr>
          <p:cNvGraphicFramePr>
            <a:graphicFrameLocks noGrp="1"/>
          </p:cNvGraphicFramePr>
          <p:nvPr>
            <p:extLst>
              <p:ext uri="{D42A27DB-BD31-4B8C-83A1-F6EECF244321}">
                <p14:modId xmlns:p14="http://schemas.microsoft.com/office/powerpoint/2010/main" xmlns="" val="2389396494"/>
              </p:ext>
            </p:extLst>
          </p:nvPr>
        </p:nvGraphicFramePr>
        <p:xfrm>
          <a:off x="1600200" y="2506663"/>
          <a:ext cx="7543800" cy="231168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20000"/>
                    </a:ext>
                  </a:extLst>
                </a:gridCol>
                <a:gridCol w="3344427">
                  <a:extLst>
                    <a:ext uri="{9D8B030D-6E8A-4147-A177-3AD203B41FA5}">
                      <a16:colId xmlns:a16="http://schemas.microsoft.com/office/drawing/2014/main" xmlns="" val="20001"/>
                    </a:ext>
                  </a:extLst>
                </a:gridCol>
                <a:gridCol w="2173874">
                  <a:extLst>
                    <a:ext uri="{9D8B030D-6E8A-4147-A177-3AD203B41FA5}">
                      <a16:colId xmlns:a16="http://schemas.microsoft.com/office/drawing/2014/main" xmlns="" val="20002"/>
                    </a:ext>
                  </a:extLst>
                </a:gridCol>
              </a:tblGrid>
              <a:tr h="340722">
                <a:tc>
                  <a:txBody>
                    <a:bodyPr/>
                    <a:lstStyle/>
                    <a:p>
                      <a:r>
                        <a:rPr lang="en-US" sz="1400" dirty="0"/>
                        <a:t>Core areas* H</a:t>
                      </a:r>
                    </a:p>
                  </a:txBody>
                  <a:tcPr marL="68580" marR="68580" marT="34275" marB="34275"/>
                </a:tc>
                <a:tc>
                  <a:txBody>
                    <a:bodyPr/>
                    <a:lstStyle/>
                    <a:p>
                      <a:r>
                        <a:rPr lang="en-US" sz="1400" dirty="0"/>
                        <a:t>Domain</a:t>
                      </a:r>
                      <a:r>
                        <a:rPr lang="en-US" sz="1400" baseline="0" dirty="0"/>
                        <a:t> **</a:t>
                      </a:r>
                      <a:endParaRPr lang="en-US" sz="1400" dirty="0"/>
                    </a:p>
                  </a:txBody>
                  <a:tcPr marL="68580" marR="68580" marT="34275" marB="34275"/>
                </a:tc>
                <a:tc>
                  <a:txBody>
                    <a:bodyPr/>
                    <a:lstStyle/>
                    <a:p>
                      <a:r>
                        <a:rPr lang="en-US" sz="1400" dirty="0"/>
                        <a:t>Category #</a:t>
                      </a:r>
                    </a:p>
                  </a:txBody>
                  <a:tcPr marL="68580" marR="68580" marT="34275" marB="34275"/>
                </a:tc>
                <a:extLst>
                  <a:ext uri="{0D108BD9-81ED-4DB2-BD59-A6C34878D82A}">
                    <a16:rowId xmlns:a16="http://schemas.microsoft.com/office/drawing/2014/main" xmlns="" val="10000"/>
                  </a:ext>
                </a:extLst>
              </a:tr>
              <a:tr h="708345">
                <a:tc>
                  <a:txBody>
                    <a:bodyPr/>
                    <a:lstStyle/>
                    <a:p>
                      <a:r>
                        <a:rPr lang="en-US" sz="1400" dirty="0"/>
                        <a:t>Definition, classification, indication, contraindication</a:t>
                      </a:r>
                    </a:p>
                  </a:txBody>
                  <a:tcPr marL="68580" marR="68580" marT="34275" marB="34275"/>
                </a:tc>
                <a:tc>
                  <a:txBody>
                    <a:bodyPr/>
                    <a:lstStyle/>
                    <a:p>
                      <a:r>
                        <a:rPr lang="en-US" sz="1400" dirty="0"/>
                        <a:t>Cognitive</a:t>
                      </a:r>
                    </a:p>
                  </a:txBody>
                  <a:tcPr marL="68580" marR="68580" marT="34275" marB="34275"/>
                </a:tc>
                <a:tc>
                  <a:txBody>
                    <a:bodyPr/>
                    <a:lstStyle/>
                    <a:p>
                      <a:r>
                        <a:rPr lang="en-US" sz="1400" dirty="0"/>
                        <a:t>Must know </a:t>
                      </a:r>
                    </a:p>
                  </a:txBody>
                  <a:tcPr marL="68580" marR="68580" marT="34275" marB="34275"/>
                </a:tc>
                <a:extLst>
                  <a:ext uri="{0D108BD9-81ED-4DB2-BD59-A6C34878D82A}">
                    <a16:rowId xmlns:a16="http://schemas.microsoft.com/office/drawing/2014/main" xmlns="" val="10001"/>
                  </a:ext>
                </a:extLst>
              </a:tr>
              <a:tr h="921610">
                <a:tc>
                  <a:txBody>
                    <a:bodyPr/>
                    <a:lstStyle/>
                    <a:p>
                      <a:r>
                        <a:rPr lang="en-US" sz="1400" dirty="0"/>
                        <a:t>Techniques of retraction</a:t>
                      </a:r>
                    </a:p>
                  </a:txBody>
                  <a:tcPr marL="68580" marR="68580" marT="34275" marB="34275"/>
                </a:tc>
                <a:tc>
                  <a:txBody>
                    <a:bodyPr/>
                    <a:lstStyle/>
                    <a:p>
                      <a:r>
                        <a:rPr lang="en-US" sz="1400" dirty="0"/>
                        <a:t>Psychomotor</a:t>
                      </a:r>
                    </a:p>
                  </a:txBody>
                  <a:tcPr marL="68580" marR="68580" marT="34275" marB="34275"/>
                </a:tc>
                <a:tc>
                  <a:txBody>
                    <a:bodyPr/>
                    <a:lstStyle/>
                    <a:p>
                      <a:r>
                        <a:rPr lang="en-US" sz="1400" dirty="0"/>
                        <a:t>Nice to know </a:t>
                      </a:r>
                    </a:p>
                  </a:txBody>
                  <a:tcPr marL="68580" marR="68580" marT="34275" marB="34275"/>
                </a:tc>
                <a:extLst>
                  <a:ext uri="{0D108BD9-81ED-4DB2-BD59-A6C34878D82A}">
                    <a16:rowId xmlns:a16="http://schemas.microsoft.com/office/drawing/2014/main" xmlns="" val="10002"/>
                  </a:ext>
                </a:extLst>
              </a:tr>
              <a:tr h="340722">
                <a:tc>
                  <a:txBody>
                    <a:bodyPr/>
                    <a:lstStyle/>
                    <a:p>
                      <a:r>
                        <a:rPr lang="en-US" sz="1400" dirty="0"/>
                        <a:t>Recent advances, History</a:t>
                      </a:r>
                    </a:p>
                  </a:txBody>
                  <a:tcPr marL="68580" marR="68580" marT="34275" marB="34275"/>
                </a:tc>
                <a:tc>
                  <a:txBody>
                    <a:bodyPr/>
                    <a:lstStyle/>
                    <a:p>
                      <a:r>
                        <a:rPr lang="en-US" sz="1400" dirty="0"/>
                        <a:t>Affective </a:t>
                      </a:r>
                    </a:p>
                  </a:txBody>
                  <a:tcPr marL="68580" marR="68580" marT="34275" marB="34275"/>
                </a:tc>
                <a:tc>
                  <a:txBody>
                    <a:bodyPr/>
                    <a:lstStyle/>
                    <a:p>
                      <a:r>
                        <a:rPr lang="en-US" sz="1400" dirty="0"/>
                        <a:t>Desire to know </a:t>
                      </a:r>
                    </a:p>
                  </a:txBody>
                  <a:tcPr marL="68580" marR="68580" marT="34275" marB="34275"/>
                </a:tc>
                <a:extLst>
                  <a:ext uri="{0D108BD9-81ED-4DB2-BD59-A6C34878D82A}">
                    <a16:rowId xmlns:a16="http://schemas.microsoft.com/office/drawing/2014/main" xmlns="" val="10003"/>
                  </a:ext>
                </a:extLst>
              </a:tr>
            </a:tbl>
          </a:graphicData>
        </a:graphic>
      </p:graphicFrame>
      <p:sp>
        <p:nvSpPr>
          <p:cNvPr id="4121" name="TextBox 2">
            <a:extLst>
              <a:ext uri="{FF2B5EF4-FFF2-40B4-BE49-F238E27FC236}">
                <a16:creationId xmlns:a16="http://schemas.microsoft.com/office/drawing/2014/main" xmlns="" id="{33ADC3E4-7BED-C577-453B-F22CD49E135D}"/>
              </a:ext>
            </a:extLst>
          </p:cNvPr>
          <p:cNvSpPr txBox="1">
            <a:spLocks noChangeArrowheads="1"/>
          </p:cNvSpPr>
          <p:nvPr/>
        </p:nvSpPr>
        <p:spPr bwMode="auto">
          <a:xfrm>
            <a:off x="1828800" y="5176838"/>
            <a:ext cx="6215063"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14313" indent="-214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100"/>
              <a:t>*Subtopic of importance</a:t>
            </a:r>
          </a:p>
          <a:p>
            <a:pPr eaLnBrk="1" hangingPunct="1">
              <a:buFont typeface="Arial" panose="020B0604020202020204" pitchFamily="34" charset="0"/>
              <a:buChar char="•"/>
            </a:pPr>
            <a:r>
              <a:rPr lang="en-US" altLang="en-US" sz="2100"/>
              <a:t>**  Cognitive, Psychomotor   or Affective </a:t>
            </a:r>
          </a:p>
          <a:p>
            <a:pPr eaLnBrk="1" hangingPunct="1">
              <a:buFont typeface="Arial" panose="020B0604020202020204" pitchFamily="34" charset="0"/>
              <a:buChar char="•"/>
            </a:pPr>
            <a:r>
              <a:rPr lang="en-US" altLang="en-US" sz="2100"/>
              <a:t># Must know , Nice to know  &amp; Desire to know </a:t>
            </a:r>
          </a:p>
        </p:txBody>
      </p:sp>
      <p:sp>
        <p:nvSpPr>
          <p:cNvPr id="4122" name="Rectangle 3">
            <a:extLst>
              <a:ext uri="{FF2B5EF4-FFF2-40B4-BE49-F238E27FC236}">
                <a16:creationId xmlns:a16="http://schemas.microsoft.com/office/drawing/2014/main" xmlns="" id="{9E26D122-3EAB-2067-3105-54813B898137}"/>
              </a:ext>
            </a:extLst>
          </p:cNvPr>
          <p:cNvSpPr>
            <a:spLocks noChangeArrowheads="1"/>
          </p:cNvSpPr>
          <p:nvPr/>
        </p:nvSpPr>
        <p:spPr bwMode="auto">
          <a:xfrm>
            <a:off x="1425575" y="2078038"/>
            <a:ext cx="734853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b="1" dirty="0">
                <a:cs typeface="Times New Roman" panose="02020603050405020304" pitchFamily="18" charset="0"/>
              </a:rPr>
              <a:t>At the end of this presentation the learner is expected to know </a:t>
            </a:r>
            <a:endParaRPr lang="en-US" altLang="en-US" sz="2100" dirty="0"/>
          </a:p>
        </p:txBody>
      </p:sp>
      <p:sp>
        <p:nvSpPr>
          <p:cNvPr id="4123" name="Slide Number Placeholder 4">
            <a:extLst>
              <a:ext uri="{FF2B5EF4-FFF2-40B4-BE49-F238E27FC236}">
                <a16:creationId xmlns:a16="http://schemas.microsoft.com/office/drawing/2014/main" xmlns="" id="{5F65CBD4-128A-A8C8-96F3-D10EFFE01578}"/>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fld id="{D2E25C30-C2BD-4636-823E-25FEC934D711}" type="slidenum">
              <a:rPr lang="en-US" altLang="en-US" smtClean="0"/>
              <a:pPr/>
              <a:t>2</a:t>
            </a:fld>
            <a:endParaRPr lang="en-US" altLang="en-US" sz="1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Lasers</a:t>
            </a:r>
          </a:p>
        </p:txBody>
      </p:sp>
      <p:sp>
        <p:nvSpPr>
          <p:cNvPr id="3" name="Content Placeholder 2"/>
          <p:cNvSpPr>
            <a:spLocks noGrp="1"/>
          </p:cNvSpPr>
          <p:nvPr>
            <p:ph idx="1"/>
          </p:nvPr>
        </p:nvSpPr>
        <p:spPr>
          <a:xfrm>
            <a:off x="457200" y="1600200"/>
            <a:ext cx="8305800" cy="4525963"/>
          </a:xfrm>
        </p:spPr>
        <p:txBody>
          <a:bodyPr>
            <a:normAutofit/>
          </a:bodyPr>
          <a:lstStyle/>
          <a:p>
            <a:pPr>
              <a:lnSpc>
                <a:spcPct val="90000"/>
              </a:lnSpc>
              <a:defRPr/>
            </a:pPr>
            <a:r>
              <a:rPr lang="en-US" sz="2400" dirty="0"/>
              <a:t>Lasers helps in exposure of </a:t>
            </a:r>
            <a:r>
              <a:rPr lang="en-US" sz="2400" dirty="0" err="1"/>
              <a:t>subgingival</a:t>
            </a:r>
            <a:r>
              <a:rPr lang="en-US" sz="2400" dirty="0"/>
              <a:t> finish lines, controls the hemorrhage, and removes just enough epithelial attachment and periodontal ligament to facilitate the placement of retraction cord. </a:t>
            </a:r>
          </a:p>
          <a:p>
            <a:pPr>
              <a:lnSpc>
                <a:spcPct val="90000"/>
              </a:lnSpc>
              <a:buNone/>
              <a:defRPr/>
            </a:pPr>
            <a:endParaRPr lang="en-US" sz="2400" dirty="0"/>
          </a:p>
          <a:p>
            <a:pPr>
              <a:lnSpc>
                <a:spcPct val="90000"/>
              </a:lnSpc>
              <a:defRPr/>
            </a:pPr>
            <a:r>
              <a:rPr lang="en-US" sz="2400" dirty="0"/>
              <a:t>Minimum gingival recession. </a:t>
            </a:r>
          </a:p>
          <a:p>
            <a:pPr>
              <a:lnSpc>
                <a:spcPct val="90000"/>
              </a:lnSpc>
              <a:buNone/>
              <a:defRPr/>
            </a:pPr>
            <a:endParaRPr lang="en-US" sz="2400" dirty="0"/>
          </a:p>
          <a:p>
            <a:pPr>
              <a:lnSpc>
                <a:spcPct val="90000"/>
              </a:lnSpc>
              <a:defRPr/>
            </a:pPr>
            <a:r>
              <a:rPr lang="en-US" sz="2400" dirty="0"/>
              <a:t>Laser tips 320-400 micron in diameter. </a:t>
            </a:r>
          </a:p>
          <a:p>
            <a:endParaRPr 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352800"/>
          </a:xfrm>
        </p:spPr>
        <p:txBody>
          <a:bodyPr>
            <a:normAutofit/>
          </a:bodyPr>
          <a:lstStyle/>
          <a:p>
            <a:pPr>
              <a:defRPr/>
            </a:pPr>
            <a:r>
              <a:rPr lang="en-US" sz="2400" dirty="0"/>
              <a:t>A feather light stroke should be used. </a:t>
            </a:r>
          </a:p>
          <a:p>
            <a:pPr>
              <a:buNone/>
              <a:defRPr/>
            </a:pPr>
            <a:endParaRPr lang="en-US" sz="2400" dirty="0"/>
          </a:p>
          <a:p>
            <a:pPr>
              <a:defRPr/>
            </a:pPr>
            <a:r>
              <a:rPr lang="en-US" sz="2400" dirty="0"/>
              <a:t>The laser </a:t>
            </a:r>
            <a:r>
              <a:rPr lang="en-US" sz="2400" dirty="0" err="1"/>
              <a:t>handpiece</a:t>
            </a:r>
            <a:r>
              <a:rPr lang="en-US" sz="2400" dirty="0"/>
              <a:t> should be kept moving.</a:t>
            </a:r>
          </a:p>
          <a:p>
            <a:pPr>
              <a:buNone/>
              <a:defRPr/>
            </a:pPr>
            <a:r>
              <a:rPr lang="en-US" sz="2400" dirty="0"/>
              <a:t> </a:t>
            </a:r>
          </a:p>
          <a:p>
            <a:pPr>
              <a:defRPr/>
            </a:pPr>
            <a:r>
              <a:rPr lang="en-US" sz="2400" dirty="0"/>
              <a:t>Along with the attached </a:t>
            </a:r>
            <a:r>
              <a:rPr lang="en-US" sz="2400" dirty="0" err="1"/>
              <a:t>gingiva</a:t>
            </a:r>
            <a:r>
              <a:rPr lang="en-US" sz="2400" dirty="0"/>
              <a:t>, approximately 1mm of epithelial attachment should be removed and coagulated to achieve </a:t>
            </a:r>
            <a:r>
              <a:rPr lang="en-US" sz="2400" dirty="0" err="1"/>
              <a:t>hemostasis</a:t>
            </a:r>
            <a:r>
              <a:rPr lang="en-US" sz="2400" dirty="0"/>
              <a:t> and to expose the crown margins.</a:t>
            </a:r>
          </a:p>
          <a:p>
            <a:endParaRPr lang="en-US" sz="2400" dirty="0"/>
          </a:p>
        </p:txBody>
      </p:sp>
      <p:pic>
        <p:nvPicPr>
          <p:cNvPr id="4" name="Picture 2" descr="C:\Users\PC\Downloads\gtm and cements\figure_2_lg.jpg"/>
          <p:cNvPicPr>
            <a:picLocks noChangeAspect="1" noChangeArrowheads="1"/>
          </p:cNvPicPr>
          <p:nvPr/>
        </p:nvPicPr>
        <p:blipFill>
          <a:blip r:embed="rId2"/>
          <a:srcRect/>
          <a:stretch>
            <a:fillRect/>
          </a:stretch>
        </p:blipFill>
        <p:spPr bwMode="auto">
          <a:xfrm>
            <a:off x="1371600" y="3352800"/>
            <a:ext cx="6191250" cy="35052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5257800" cy="5715000"/>
          </a:xfrm>
        </p:spPr>
        <p:txBody>
          <a:bodyPr>
            <a:normAutofit/>
          </a:bodyPr>
          <a:lstStyle/>
          <a:p>
            <a:pPr>
              <a:buNone/>
              <a:defRPr/>
            </a:pPr>
            <a:r>
              <a:rPr lang="en-US" b="1" dirty="0">
                <a:solidFill>
                  <a:schemeClr val="folHlink"/>
                </a:solidFill>
                <a:effectLst>
                  <a:outerShdw blurRad="38100" dist="38100" dir="2700000" algn="tl">
                    <a:srgbClr val="FFFFFF"/>
                  </a:outerShdw>
                </a:effectLst>
              </a:rPr>
              <a:t>Advantages</a:t>
            </a:r>
          </a:p>
          <a:p>
            <a:pPr>
              <a:buNone/>
              <a:defRPr/>
            </a:pPr>
            <a:endParaRPr lang="en-US" b="1" dirty="0">
              <a:solidFill>
                <a:schemeClr val="folHlink"/>
              </a:solidFill>
              <a:effectLst>
                <a:outerShdw blurRad="38100" dist="38100" dir="2700000" algn="tl">
                  <a:srgbClr val="FFFFFF"/>
                </a:outerShdw>
              </a:effectLst>
            </a:endParaRPr>
          </a:p>
          <a:p>
            <a:pPr>
              <a:defRPr/>
            </a:pPr>
            <a:r>
              <a:rPr lang="en-US" sz="2400" dirty="0"/>
              <a:t>Minimum pain ,no discomfort </a:t>
            </a:r>
          </a:p>
          <a:p>
            <a:pPr>
              <a:defRPr/>
            </a:pPr>
            <a:r>
              <a:rPr lang="en-US" sz="2400" dirty="0"/>
              <a:t>Less fear, anxiety, stress</a:t>
            </a:r>
          </a:p>
          <a:p>
            <a:pPr>
              <a:defRPr/>
            </a:pPr>
            <a:r>
              <a:rPr lang="en-US" sz="2400" dirty="0"/>
              <a:t>Minimum or no </a:t>
            </a:r>
            <a:r>
              <a:rPr lang="en-US" sz="2400" dirty="0" err="1"/>
              <a:t>anaesthesia</a:t>
            </a:r>
            <a:r>
              <a:rPr lang="en-US" sz="2400" dirty="0"/>
              <a:t> </a:t>
            </a:r>
          </a:p>
          <a:p>
            <a:pPr>
              <a:defRPr/>
            </a:pPr>
            <a:r>
              <a:rPr lang="en-US" sz="2400" dirty="0"/>
              <a:t>No drill sounds</a:t>
            </a:r>
          </a:p>
          <a:p>
            <a:pPr>
              <a:defRPr/>
            </a:pPr>
            <a:r>
              <a:rPr lang="en-US" sz="2400" dirty="0"/>
              <a:t>Less chair time</a:t>
            </a:r>
          </a:p>
          <a:p>
            <a:pPr>
              <a:defRPr/>
            </a:pPr>
            <a:r>
              <a:rPr lang="en-US" sz="2400" dirty="0"/>
              <a:t>Reduced post operative complications</a:t>
            </a:r>
          </a:p>
          <a:p>
            <a:pPr>
              <a:defRPr/>
            </a:pPr>
            <a:r>
              <a:rPr lang="en-US" sz="2400" dirty="0"/>
              <a:t>Minimum or no bleeding</a:t>
            </a:r>
          </a:p>
          <a:p>
            <a:endParaRPr lang="en-US" sz="2400" dirty="0"/>
          </a:p>
        </p:txBody>
      </p:sp>
      <p:pic>
        <p:nvPicPr>
          <p:cNvPr id="66562" name="Picture 2" descr="C:\Users\PC\Downloads\gtm and cements\572_2.gif"/>
          <p:cNvPicPr>
            <a:picLocks noChangeAspect="1" noChangeArrowheads="1"/>
          </p:cNvPicPr>
          <p:nvPr/>
        </p:nvPicPr>
        <p:blipFill>
          <a:blip r:embed="rId2"/>
          <a:srcRect/>
          <a:stretch>
            <a:fillRect/>
          </a:stretch>
        </p:blipFill>
        <p:spPr bwMode="auto">
          <a:xfrm>
            <a:off x="4953000" y="4038600"/>
            <a:ext cx="3810000" cy="2543175"/>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200400"/>
          </a:xfrm>
        </p:spPr>
        <p:txBody>
          <a:bodyPr>
            <a:normAutofit/>
          </a:bodyPr>
          <a:lstStyle/>
          <a:p>
            <a:r>
              <a:rPr lang="en-US" sz="6000" dirty="0"/>
              <a:t>NEWER METHODS AND MATERIALS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EXPASYL</a:t>
            </a:r>
          </a:p>
        </p:txBody>
      </p:sp>
      <p:sp>
        <p:nvSpPr>
          <p:cNvPr id="5" name="Content Placeholder 4"/>
          <p:cNvSpPr>
            <a:spLocks noGrp="1"/>
          </p:cNvSpPr>
          <p:nvPr>
            <p:ph idx="1"/>
          </p:nvPr>
        </p:nvSpPr>
        <p:spPr>
          <a:xfrm>
            <a:off x="457200" y="1143000"/>
            <a:ext cx="8229600" cy="5257800"/>
          </a:xfrm>
        </p:spPr>
        <p:txBody>
          <a:bodyPr>
            <a:normAutofit/>
          </a:bodyPr>
          <a:lstStyle/>
          <a:p>
            <a:pPr>
              <a:buNone/>
            </a:pPr>
            <a:r>
              <a:rPr lang="en-US" b="1" dirty="0"/>
              <a:t>   </a:t>
            </a:r>
          </a:p>
          <a:p>
            <a:r>
              <a:rPr lang="en-US" sz="2600" dirty="0"/>
              <a:t>First expanding PVS material designed for easy and fast retraction of the </a:t>
            </a:r>
            <a:r>
              <a:rPr lang="en-US" sz="2600" dirty="0" err="1"/>
              <a:t>sulcus</a:t>
            </a:r>
            <a:r>
              <a:rPr lang="en-US" sz="2600" dirty="0"/>
              <a:t> and </a:t>
            </a:r>
            <a:r>
              <a:rPr lang="en-US" sz="2600" dirty="0" err="1"/>
              <a:t>haemostasis</a:t>
            </a:r>
            <a:r>
              <a:rPr lang="en-US" sz="2600" dirty="0"/>
              <a:t> without the potentially traumatic and time consuming packing of retraction cords.</a:t>
            </a:r>
          </a:p>
          <a:p>
            <a:endParaRPr lang="en-US" sz="2600" dirty="0"/>
          </a:p>
          <a:p>
            <a:r>
              <a:rPr lang="en-US" sz="2600" dirty="0"/>
              <a:t>Supplied In Syringe As Viscous Paste.</a:t>
            </a:r>
          </a:p>
          <a:p>
            <a:endParaRPr lang="en-US" sz="2600" dirty="0"/>
          </a:p>
          <a:p>
            <a:r>
              <a:rPr lang="en-US" sz="2600" dirty="0" err="1"/>
              <a:t>Expasyl</a:t>
            </a:r>
            <a:r>
              <a:rPr lang="en-US" sz="2600" dirty="0"/>
              <a:t> Paste Is Injected Into </a:t>
            </a:r>
            <a:r>
              <a:rPr lang="en-US" sz="2600" dirty="0" err="1"/>
              <a:t>Sulcus</a:t>
            </a:r>
            <a:r>
              <a:rPr lang="en-US" sz="2600" dirty="0"/>
              <a:t>, Exerting A Stable, Non-damaging Pressure Of 0.1 N/mm. </a:t>
            </a:r>
          </a:p>
          <a:p>
            <a:endParaRPr lang="en-US" sz="2600" dirty="0"/>
          </a:p>
          <a:p>
            <a:pPr>
              <a:buNone/>
            </a:pPr>
            <a:endParaRPr lang="en-US" sz="2600" dirty="0"/>
          </a:p>
          <a:p>
            <a:endParaRPr lang="en-US" sz="26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Technique </a:t>
            </a:r>
          </a:p>
        </p:txBody>
      </p:sp>
      <p:pic>
        <p:nvPicPr>
          <p:cNvPr id="57346" name="Picture 2"/>
          <p:cNvPicPr>
            <a:picLocks noGrp="1" noChangeAspect="1" noChangeArrowheads="1"/>
          </p:cNvPicPr>
          <p:nvPr>
            <p:ph idx="1"/>
          </p:nvPr>
        </p:nvPicPr>
        <p:blipFill>
          <a:blip r:embed="rId2"/>
          <a:srcRect/>
          <a:stretch>
            <a:fillRect/>
          </a:stretch>
        </p:blipFill>
        <p:spPr bwMode="auto">
          <a:xfrm>
            <a:off x="0" y="1219200"/>
            <a:ext cx="2895600" cy="3535363"/>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a:srcRect/>
          <a:stretch>
            <a:fillRect/>
          </a:stretch>
        </p:blipFill>
        <p:spPr bwMode="auto">
          <a:xfrm>
            <a:off x="3200400" y="1981200"/>
            <a:ext cx="2686050" cy="3305175"/>
          </a:xfrm>
          <a:prstGeom prst="rect">
            <a:avLst/>
          </a:prstGeom>
          <a:noFill/>
          <a:ln w="9525">
            <a:noFill/>
            <a:miter lim="800000"/>
            <a:headEnd/>
            <a:tailEnd/>
          </a:ln>
          <a:effectLst/>
        </p:spPr>
      </p:pic>
      <p:pic>
        <p:nvPicPr>
          <p:cNvPr id="57348" name="Picture 4"/>
          <p:cNvPicPr>
            <a:picLocks noChangeAspect="1" noChangeArrowheads="1"/>
          </p:cNvPicPr>
          <p:nvPr/>
        </p:nvPicPr>
        <p:blipFill>
          <a:blip r:embed="rId4"/>
          <a:srcRect/>
          <a:stretch>
            <a:fillRect/>
          </a:stretch>
        </p:blipFill>
        <p:spPr bwMode="auto">
          <a:xfrm>
            <a:off x="6248400" y="2819400"/>
            <a:ext cx="2743199" cy="3376613"/>
          </a:xfrm>
          <a:prstGeom prst="rect">
            <a:avLst/>
          </a:prstGeom>
          <a:noFill/>
          <a:ln w="9525">
            <a:noFill/>
            <a:miter lim="800000"/>
            <a:headEnd/>
            <a:tailEnd/>
          </a:ln>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a:srcRect/>
          <a:stretch>
            <a:fillRect/>
          </a:stretch>
        </p:blipFill>
        <p:spPr bwMode="auto">
          <a:xfrm>
            <a:off x="0" y="0"/>
            <a:ext cx="2819399" cy="3809999"/>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3124200" y="1447800"/>
            <a:ext cx="2819400" cy="3962400"/>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a:srcRect/>
          <a:stretch>
            <a:fillRect/>
          </a:stretch>
        </p:blipFill>
        <p:spPr bwMode="auto">
          <a:xfrm>
            <a:off x="6172200" y="2971801"/>
            <a:ext cx="2971800" cy="3886200"/>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endParaRPr lang="en-US" dirty="0"/>
          </a:p>
          <a:p>
            <a:r>
              <a:rPr lang="en-US" sz="2400" dirty="0"/>
              <a:t>When Left In Place For 1 Min, This Pressure Is Sufficient To Obtain A </a:t>
            </a:r>
            <a:r>
              <a:rPr lang="en-US" sz="2400" dirty="0" err="1"/>
              <a:t>Sulcus</a:t>
            </a:r>
            <a:r>
              <a:rPr lang="en-US" sz="2400" dirty="0"/>
              <a:t> Opening Of 0.5 mm For 2 Minutes. </a:t>
            </a:r>
          </a:p>
          <a:p>
            <a:endParaRPr lang="en-US" sz="2400" dirty="0"/>
          </a:p>
          <a:p>
            <a:pPr>
              <a:buNone/>
            </a:pPr>
            <a:r>
              <a:rPr lang="en-US" sz="2400" b="1" dirty="0"/>
              <a:t>  Equipment Consists Of:</a:t>
            </a:r>
          </a:p>
          <a:p>
            <a:pPr>
              <a:buNone/>
            </a:pPr>
            <a:endParaRPr lang="en-US" sz="2400" b="1" dirty="0"/>
          </a:p>
          <a:p>
            <a:pPr>
              <a:buNone/>
            </a:pPr>
            <a:r>
              <a:rPr lang="en-US" sz="2400" dirty="0"/>
              <a:t>• Capsules</a:t>
            </a:r>
          </a:p>
          <a:p>
            <a:pPr>
              <a:buNone/>
            </a:pPr>
            <a:r>
              <a:rPr lang="en-US" sz="2400" dirty="0"/>
              <a:t>• Injection </a:t>
            </a:r>
            <a:r>
              <a:rPr lang="en-US" sz="2400" dirty="0" err="1"/>
              <a:t>Canulas</a:t>
            </a:r>
            <a:endParaRPr lang="en-US" sz="2400" dirty="0"/>
          </a:p>
          <a:p>
            <a:pPr>
              <a:buNone/>
            </a:pPr>
            <a:r>
              <a:rPr lang="en-US" sz="2400" dirty="0"/>
              <a:t>• Applicator</a:t>
            </a:r>
          </a:p>
          <a:p>
            <a:endParaRPr lang="en-US" sz="2400" dirty="0"/>
          </a:p>
          <a:p>
            <a:pPr>
              <a:buNone/>
            </a:pPr>
            <a:r>
              <a:rPr lang="en-US" sz="2400" b="1" dirty="0"/>
              <a:t>     COMPOSITION</a:t>
            </a:r>
          </a:p>
          <a:p>
            <a:endParaRPr lang="en-US" sz="2400" dirty="0"/>
          </a:p>
          <a:p>
            <a:pPr>
              <a:buNone/>
            </a:pPr>
            <a:r>
              <a:rPr lang="en-US" sz="2400" dirty="0"/>
              <a:t>1) Kaolin 66.75%</a:t>
            </a:r>
          </a:p>
          <a:p>
            <a:pPr>
              <a:buNone/>
            </a:pPr>
            <a:r>
              <a:rPr lang="en-US" sz="2400" dirty="0"/>
              <a:t>2) Water 23.36%</a:t>
            </a:r>
          </a:p>
          <a:p>
            <a:pPr>
              <a:buNone/>
            </a:pPr>
            <a:r>
              <a:rPr lang="en-US" sz="2400" dirty="0"/>
              <a:t>3) AlCl3 6.54%</a:t>
            </a:r>
          </a:p>
          <a:p>
            <a:pPr>
              <a:buNone/>
            </a:pPr>
            <a:r>
              <a:rPr lang="en-US" sz="2400" dirty="0"/>
              <a:t>4) Colorant 1.02%</a:t>
            </a:r>
          </a:p>
          <a:p>
            <a:pPr>
              <a:buNone/>
            </a:pPr>
            <a:r>
              <a:rPr lang="en-US" sz="2400" dirty="0"/>
              <a:t>5) Essential oil of lemon 0.33%</a:t>
            </a:r>
          </a:p>
          <a:p>
            <a:pPr>
              <a:buNone/>
            </a:pPr>
            <a:endParaRPr lang="en-US" sz="2400" dirty="0"/>
          </a:p>
        </p:txBody>
      </p:sp>
      <p:pic>
        <p:nvPicPr>
          <p:cNvPr id="56322" name="Picture 2"/>
          <p:cNvPicPr>
            <a:picLocks noChangeAspect="1" noChangeArrowheads="1"/>
          </p:cNvPicPr>
          <p:nvPr/>
        </p:nvPicPr>
        <p:blipFill>
          <a:blip r:embed="rId2"/>
          <a:srcRect/>
          <a:stretch>
            <a:fillRect/>
          </a:stretch>
        </p:blipFill>
        <p:spPr bwMode="auto">
          <a:xfrm>
            <a:off x="4267200" y="1981200"/>
            <a:ext cx="4876800" cy="4419600"/>
          </a:xfrm>
          <a:prstGeom prst="rect">
            <a:avLst/>
          </a:prstGeom>
          <a:noFill/>
          <a:ln w="9525">
            <a:noFill/>
            <a:miter lim="800000"/>
            <a:headEnd/>
            <a:tailEnd/>
          </a:ln>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Magic foam </a:t>
            </a:r>
          </a:p>
        </p:txBody>
      </p:sp>
      <p:sp>
        <p:nvSpPr>
          <p:cNvPr id="3" name="Content Placeholder 2"/>
          <p:cNvSpPr>
            <a:spLocks noGrp="1"/>
          </p:cNvSpPr>
          <p:nvPr>
            <p:ph idx="1"/>
          </p:nvPr>
        </p:nvSpPr>
        <p:spPr>
          <a:xfrm>
            <a:off x="457200" y="1371600"/>
            <a:ext cx="7772400" cy="2514600"/>
          </a:xfrm>
        </p:spPr>
        <p:txBody>
          <a:bodyPr>
            <a:noAutofit/>
          </a:bodyPr>
          <a:lstStyle/>
          <a:p>
            <a:r>
              <a:rPr lang="en-US" sz="2400" dirty="0"/>
              <a:t>Expanding vinyl </a:t>
            </a:r>
            <a:r>
              <a:rPr lang="en-US" sz="2400" dirty="0" err="1"/>
              <a:t>polysiloxane</a:t>
            </a:r>
            <a:r>
              <a:rPr lang="en-US" sz="2400" dirty="0"/>
              <a:t> material .</a:t>
            </a:r>
          </a:p>
          <a:p>
            <a:endParaRPr lang="en-US" sz="2400" dirty="0"/>
          </a:p>
          <a:p>
            <a:pPr>
              <a:defRPr/>
            </a:pPr>
            <a:r>
              <a:rPr lang="en-US" sz="2400" dirty="0"/>
              <a:t>Syringed around the crown preparation margins and a cap (</a:t>
            </a:r>
            <a:r>
              <a:rPr lang="en-US" sz="2400" dirty="0" err="1"/>
              <a:t>Comprecap</a:t>
            </a:r>
            <a:r>
              <a:rPr lang="en-US" sz="2400" dirty="0"/>
              <a:t>) is placed to maintain pressure .</a:t>
            </a:r>
          </a:p>
          <a:p>
            <a:pPr>
              <a:defRPr/>
            </a:pPr>
            <a:endParaRPr lang="en-US" sz="2400" dirty="0"/>
          </a:p>
          <a:p>
            <a:pPr>
              <a:defRPr/>
            </a:pPr>
            <a:r>
              <a:rPr lang="en-US" sz="2400" dirty="0"/>
              <a:t>less traumatic to the tissues than retraction cord. </a:t>
            </a:r>
          </a:p>
          <a:p>
            <a:endParaRPr lang="en-US" sz="2400" dirty="0"/>
          </a:p>
        </p:txBody>
      </p:sp>
      <p:pic>
        <p:nvPicPr>
          <p:cNvPr id="6" name="Picture 4"/>
          <p:cNvPicPr>
            <a:picLocks noChangeAspect="1" noChangeArrowheads="1"/>
          </p:cNvPicPr>
          <p:nvPr/>
        </p:nvPicPr>
        <p:blipFill>
          <a:blip r:embed="rId2"/>
          <a:srcRect/>
          <a:stretch>
            <a:fillRect/>
          </a:stretch>
        </p:blipFill>
        <p:spPr bwMode="auto">
          <a:xfrm>
            <a:off x="685800" y="3990975"/>
            <a:ext cx="7467600" cy="271462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8A3A8A8F-705A-3DD4-BAAC-D8CF0FD41E01}"/>
              </a:ext>
            </a:extLst>
          </p:cNvPr>
          <p:cNvSpPr>
            <a:spLocks noGrp="1" noChangeArrowheads="1"/>
          </p:cNvSpPr>
          <p:nvPr>
            <p:ph type="title"/>
          </p:nvPr>
        </p:nvSpPr>
        <p:spPr>
          <a:xfrm>
            <a:off x="1500188" y="190500"/>
            <a:ext cx="7491412" cy="1143000"/>
          </a:xfrm>
        </p:spPr>
        <p:txBody>
          <a:bodyPr/>
          <a:lstStyle/>
          <a:p>
            <a:r>
              <a:rPr lang="en-US" altLang="en-US"/>
              <a:t>Table of Content </a:t>
            </a:r>
          </a:p>
        </p:txBody>
      </p:sp>
      <p:sp>
        <p:nvSpPr>
          <p:cNvPr id="5123" name="Slide Number Placeholder 2">
            <a:extLst>
              <a:ext uri="{FF2B5EF4-FFF2-40B4-BE49-F238E27FC236}">
                <a16:creationId xmlns:a16="http://schemas.microsoft.com/office/drawing/2014/main" xmlns="" id="{F929D742-9ADC-D078-A08F-6F5EA7DD7699}"/>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fld id="{D2E25C30-C2BD-4636-823E-25FEC934D711}" type="slidenum">
              <a:rPr lang="en-US" altLang="en-US" smtClean="0"/>
              <a:pPr/>
              <a:t>3</a:t>
            </a:fld>
            <a:endParaRPr lang="en-US" altLang="en-US" sz="1400"/>
          </a:p>
        </p:txBody>
      </p:sp>
      <p:sp>
        <p:nvSpPr>
          <p:cNvPr id="5" name="TextBox 4">
            <a:extLst>
              <a:ext uri="{FF2B5EF4-FFF2-40B4-BE49-F238E27FC236}">
                <a16:creationId xmlns:a16="http://schemas.microsoft.com/office/drawing/2014/main" xmlns="" id="{BCB15D79-5D67-0EA6-C2FD-C3FEB442747B}"/>
              </a:ext>
            </a:extLst>
          </p:cNvPr>
          <p:cNvSpPr txBox="1"/>
          <p:nvPr/>
        </p:nvSpPr>
        <p:spPr>
          <a:xfrm>
            <a:off x="1790700" y="1798638"/>
            <a:ext cx="6400800" cy="2677656"/>
          </a:xfrm>
          <a:prstGeom prst="rect">
            <a:avLst/>
          </a:prstGeom>
          <a:noFill/>
        </p:spPr>
        <p:txBody>
          <a:bodyPr>
            <a:spAutoFit/>
          </a:bodyPr>
          <a:lstStyle/>
          <a:p>
            <a:pPr marL="342900" indent="-342900" eaLnBrk="1" hangingPunct="1">
              <a:buFont typeface="Arial" panose="020B0604020202020204" pitchFamily="34" charset="0"/>
              <a:buChar char="•"/>
              <a:defRPr/>
            </a:pPr>
            <a:r>
              <a:rPr lang="en-US" sz="2400" dirty="0"/>
              <a:t>Introduction</a:t>
            </a:r>
          </a:p>
          <a:p>
            <a:pPr marL="342900" indent="-342900" eaLnBrk="1" hangingPunct="1">
              <a:buFont typeface="Arial" panose="020B0604020202020204" pitchFamily="34" charset="0"/>
              <a:buChar char="•"/>
              <a:defRPr/>
            </a:pPr>
            <a:r>
              <a:rPr lang="en-US" sz="2400" dirty="0"/>
              <a:t>Definition</a:t>
            </a:r>
          </a:p>
          <a:p>
            <a:pPr marL="342900" indent="-342900" eaLnBrk="1" hangingPunct="1">
              <a:buFont typeface="Arial" panose="020B0604020202020204" pitchFamily="34" charset="0"/>
              <a:buChar char="•"/>
              <a:defRPr/>
            </a:pPr>
            <a:r>
              <a:rPr lang="en-US" sz="2400" dirty="0"/>
              <a:t>Biological width</a:t>
            </a:r>
          </a:p>
          <a:p>
            <a:pPr marL="342900" indent="-342900" eaLnBrk="1" hangingPunct="1">
              <a:buFont typeface="Arial" panose="020B0604020202020204" pitchFamily="34" charset="0"/>
              <a:buChar char="•"/>
              <a:defRPr/>
            </a:pPr>
            <a:r>
              <a:rPr lang="en-US" sz="2400" dirty="0"/>
              <a:t>Indication</a:t>
            </a:r>
          </a:p>
          <a:p>
            <a:pPr marL="342900" indent="-342900" eaLnBrk="1" hangingPunct="1">
              <a:buFont typeface="Arial" panose="020B0604020202020204" pitchFamily="34" charset="0"/>
              <a:buChar char="•"/>
              <a:defRPr/>
            </a:pPr>
            <a:r>
              <a:rPr lang="en-US" sz="2400" dirty="0"/>
              <a:t>Classification</a:t>
            </a:r>
          </a:p>
          <a:p>
            <a:pPr marL="342900" indent="-342900" eaLnBrk="1" hangingPunct="1">
              <a:buFont typeface="Arial" panose="020B0604020202020204" pitchFamily="34" charset="0"/>
              <a:buChar char="•"/>
              <a:defRPr/>
            </a:pPr>
            <a:r>
              <a:rPr lang="en-US" sz="2400" dirty="0"/>
              <a:t>Techniques of retraction</a:t>
            </a:r>
          </a:p>
          <a:p>
            <a:pPr marL="342900" indent="-342900" eaLnBrk="1" hangingPunct="1">
              <a:buFont typeface="Arial" panose="020B0604020202020204" pitchFamily="34" charset="0"/>
              <a:buChar char="•"/>
              <a:defRPr/>
            </a:pPr>
            <a:endParaRPr lang="en-US" sz="24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5562600" cy="4708981"/>
          </a:xfrm>
        </p:spPr>
        <p:txBody>
          <a:bodyPr/>
          <a:lstStyle/>
          <a:p>
            <a:pPr>
              <a:buNone/>
              <a:defRPr/>
            </a:pPr>
            <a:r>
              <a:rPr lang="en-US" sz="2800" b="1" u="sng" dirty="0"/>
              <a:t>Drawbacks</a:t>
            </a:r>
          </a:p>
          <a:p>
            <a:pPr>
              <a:buNone/>
              <a:defRPr/>
            </a:pPr>
            <a:endParaRPr lang="en-US" sz="2400" b="1" u="sng" dirty="0"/>
          </a:p>
          <a:p>
            <a:pPr>
              <a:lnSpc>
                <a:spcPct val="100000"/>
              </a:lnSpc>
              <a:defRPr/>
            </a:pPr>
            <a:r>
              <a:rPr lang="en-US" sz="2400" dirty="0"/>
              <a:t>Tips too large to adequately inject the material into the </a:t>
            </a:r>
            <a:r>
              <a:rPr lang="en-US" sz="2400" dirty="0" err="1"/>
              <a:t>sulcus</a:t>
            </a:r>
            <a:r>
              <a:rPr lang="en-US" sz="2400" dirty="0"/>
              <a:t> .</a:t>
            </a:r>
          </a:p>
          <a:p>
            <a:pPr>
              <a:lnSpc>
                <a:spcPct val="100000"/>
              </a:lnSpc>
              <a:defRPr/>
            </a:pPr>
            <a:endParaRPr lang="en-US" sz="2400" dirty="0"/>
          </a:p>
          <a:p>
            <a:pPr>
              <a:lnSpc>
                <a:spcPct val="100000"/>
              </a:lnSpc>
              <a:defRPr/>
            </a:pPr>
            <a:r>
              <a:rPr lang="en-US" sz="2400" dirty="0"/>
              <a:t>No haemostatic action .</a:t>
            </a:r>
          </a:p>
          <a:p>
            <a:pPr>
              <a:lnSpc>
                <a:spcPct val="100000"/>
              </a:lnSpc>
              <a:defRPr/>
            </a:pPr>
            <a:endParaRPr lang="en-US" sz="2400" dirty="0"/>
          </a:p>
          <a:p>
            <a:pPr>
              <a:lnSpc>
                <a:spcPct val="100000"/>
              </a:lnSpc>
              <a:defRPr/>
            </a:pPr>
            <a:r>
              <a:rPr lang="en-US" sz="2400" dirty="0" err="1"/>
              <a:t>Hemostasis</a:t>
            </a:r>
            <a:r>
              <a:rPr lang="en-US" sz="2400" dirty="0"/>
              <a:t> must be established prior to the use of Magic </a:t>
            </a:r>
            <a:r>
              <a:rPr lang="en-US" sz="2400" dirty="0" err="1"/>
              <a:t>FoamCord</a:t>
            </a:r>
            <a:r>
              <a:rPr lang="en-US" sz="2400" dirty="0"/>
              <a:t>, significantly reducing its clinical efficiency .</a:t>
            </a:r>
          </a:p>
          <a:p>
            <a:pPr>
              <a:lnSpc>
                <a:spcPct val="100000"/>
              </a:lnSpc>
            </a:pPr>
            <a:endParaRPr lang="en-US" dirty="0"/>
          </a:p>
        </p:txBody>
      </p:sp>
      <p:pic>
        <p:nvPicPr>
          <p:cNvPr id="4" name="Picture 3"/>
          <p:cNvPicPr>
            <a:picLocks noChangeAspect="1" noChangeArrowheads="1"/>
          </p:cNvPicPr>
          <p:nvPr/>
        </p:nvPicPr>
        <p:blipFill>
          <a:blip r:embed="rId2"/>
          <a:srcRect/>
          <a:stretch>
            <a:fillRect/>
          </a:stretch>
        </p:blipFill>
        <p:spPr bwMode="auto">
          <a:xfrm>
            <a:off x="5762625" y="838200"/>
            <a:ext cx="3381375" cy="5381625"/>
          </a:xfrm>
          <a:prstGeom prst="rect">
            <a:avLst/>
          </a:prstGeom>
          <a:ln>
            <a:noFill/>
          </a:ln>
          <a:effectLst>
            <a:softEdge rad="112500"/>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44562"/>
          </a:xfrm>
        </p:spPr>
        <p:txBody>
          <a:bodyPr/>
          <a:lstStyle/>
          <a:p>
            <a:r>
              <a:rPr lang="en-US" dirty="0"/>
              <a:t>Procedure </a:t>
            </a:r>
          </a:p>
        </p:txBody>
      </p:sp>
      <p:pic>
        <p:nvPicPr>
          <p:cNvPr id="60418" name="Picture 2"/>
          <p:cNvPicPr>
            <a:picLocks noGrp="1" noChangeAspect="1" noChangeArrowheads="1"/>
          </p:cNvPicPr>
          <p:nvPr>
            <p:ph idx="1"/>
          </p:nvPr>
        </p:nvPicPr>
        <p:blipFill>
          <a:blip r:embed="rId2"/>
          <a:srcRect/>
          <a:stretch>
            <a:fillRect/>
          </a:stretch>
        </p:blipFill>
        <p:spPr bwMode="auto">
          <a:xfrm>
            <a:off x="381000" y="1066800"/>
            <a:ext cx="3581400" cy="1981200"/>
          </a:xfrm>
          <a:prstGeom prst="rect">
            <a:avLst/>
          </a:prstGeom>
          <a:noFill/>
          <a:ln w="9525">
            <a:noFill/>
            <a:miter lim="800000"/>
            <a:headEnd/>
            <a:tailEnd/>
          </a:ln>
          <a:effectLst/>
        </p:spPr>
      </p:pic>
      <p:sp>
        <p:nvSpPr>
          <p:cNvPr id="5" name="TextBox 4"/>
          <p:cNvSpPr txBox="1"/>
          <p:nvPr/>
        </p:nvSpPr>
        <p:spPr>
          <a:xfrm>
            <a:off x="304800" y="3352800"/>
            <a:ext cx="3740063" cy="369332"/>
          </a:xfrm>
          <a:prstGeom prst="rect">
            <a:avLst/>
          </a:prstGeom>
          <a:noFill/>
        </p:spPr>
        <p:txBody>
          <a:bodyPr wrap="none" rtlCol="0">
            <a:spAutoFit/>
          </a:bodyPr>
          <a:lstStyle/>
          <a:p>
            <a:r>
              <a:rPr lang="en-US" dirty="0"/>
              <a:t>Crown preparation prior to retraction </a:t>
            </a:r>
          </a:p>
        </p:txBody>
      </p:sp>
      <p:pic>
        <p:nvPicPr>
          <p:cNvPr id="60419" name="Picture 3"/>
          <p:cNvPicPr>
            <a:picLocks noChangeAspect="1" noChangeArrowheads="1"/>
          </p:cNvPicPr>
          <p:nvPr/>
        </p:nvPicPr>
        <p:blipFill>
          <a:blip r:embed="rId3"/>
          <a:srcRect/>
          <a:stretch>
            <a:fillRect/>
          </a:stretch>
        </p:blipFill>
        <p:spPr bwMode="auto">
          <a:xfrm>
            <a:off x="5105400" y="1066800"/>
            <a:ext cx="3352800" cy="1981200"/>
          </a:xfrm>
          <a:prstGeom prst="rect">
            <a:avLst/>
          </a:prstGeom>
          <a:noFill/>
          <a:ln w="9525">
            <a:noFill/>
            <a:miter lim="800000"/>
            <a:headEnd/>
            <a:tailEnd/>
          </a:ln>
          <a:effectLst/>
        </p:spPr>
      </p:pic>
      <p:sp>
        <p:nvSpPr>
          <p:cNvPr id="7" name="TextBox 6"/>
          <p:cNvSpPr txBox="1"/>
          <p:nvPr/>
        </p:nvSpPr>
        <p:spPr>
          <a:xfrm>
            <a:off x="4419600" y="3352800"/>
            <a:ext cx="4419030" cy="369332"/>
          </a:xfrm>
          <a:prstGeom prst="rect">
            <a:avLst/>
          </a:prstGeom>
          <a:noFill/>
        </p:spPr>
        <p:txBody>
          <a:bodyPr wrap="none" rtlCol="0">
            <a:spAutoFit/>
          </a:bodyPr>
          <a:lstStyle/>
          <a:p>
            <a:r>
              <a:rPr lang="en-US" dirty="0" err="1"/>
              <a:t>Prefit</a:t>
            </a:r>
            <a:r>
              <a:rPr lang="en-US" dirty="0"/>
              <a:t> one </a:t>
            </a:r>
            <a:r>
              <a:rPr lang="en-US" dirty="0" err="1"/>
              <a:t>comprecap</a:t>
            </a:r>
            <a:r>
              <a:rPr lang="en-US" dirty="0"/>
              <a:t>  per crown preparation</a:t>
            </a:r>
          </a:p>
        </p:txBody>
      </p:sp>
      <p:pic>
        <p:nvPicPr>
          <p:cNvPr id="60420" name="Picture 4"/>
          <p:cNvPicPr>
            <a:picLocks noChangeAspect="1" noChangeArrowheads="1"/>
          </p:cNvPicPr>
          <p:nvPr/>
        </p:nvPicPr>
        <p:blipFill>
          <a:blip r:embed="rId4"/>
          <a:srcRect/>
          <a:stretch>
            <a:fillRect/>
          </a:stretch>
        </p:blipFill>
        <p:spPr bwMode="auto">
          <a:xfrm>
            <a:off x="304800" y="4038600"/>
            <a:ext cx="3581400" cy="2209800"/>
          </a:xfrm>
          <a:prstGeom prst="rect">
            <a:avLst/>
          </a:prstGeom>
          <a:noFill/>
          <a:ln w="9525">
            <a:noFill/>
            <a:miter lim="800000"/>
            <a:headEnd/>
            <a:tailEnd/>
          </a:ln>
          <a:effectLst/>
        </p:spPr>
      </p:pic>
      <p:pic>
        <p:nvPicPr>
          <p:cNvPr id="60421" name="Picture 5"/>
          <p:cNvPicPr>
            <a:picLocks noChangeAspect="1" noChangeArrowheads="1"/>
          </p:cNvPicPr>
          <p:nvPr/>
        </p:nvPicPr>
        <p:blipFill>
          <a:blip r:embed="rId5"/>
          <a:srcRect/>
          <a:stretch>
            <a:fillRect/>
          </a:stretch>
        </p:blipFill>
        <p:spPr bwMode="auto">
          <a:xfrm>
            <a:off x="4953000" y="4038600"/>
            <a:ext cx="3581400" cy="2209800"/>
          </a:xfrm>
          <a:prstGeom prst="rect">
            <a:avLst/>
          </a:prstGeom>
          <a:noFill/>
          <a:ln w="9525">
            <a:noFill/>
            <a:miter lim="800000"/>
            <a:headEnd/>
            <a:tailEnd/>
          </a:ln>
          <a:effectLst/>
        </p:spPr>
      </p:pic>
      <p:sp>
        <p:nvSpPr>
          <p:cNvPr id="10" name="TextBox 9"/>
          <p:cNvSpPr txBox="1"/>
          <p:nvPr/>
        </p:nvSpPr>
        <p:spPr>
          <a:xfrm>
            <a:off x="228600" y="6248400"/>
            <a:ext cx="4165692" cy="369332"/>
          </a:xfrm>
          <a:prstGeom prst="rect">
            <a:avLst/>
          </a:prstGeom>
          <a:noFill/>
        </p:spPr>
        <p:txBody>
          <a:bodyPr wrap="none" rtlCol="0">
            <a:spAutoFit/>
          </a:bodyPr>
          <a:lstStyle/>
          <a:p>
            <a:r>
              <a:rPr lang="en-US" dirty="0"/>
              <a:t>Apply magic foam around the preparation </a:t>
            </a:r>
          </a:p>
        </p:txBody>
      </p:sp>
      <p:sp>
        <p:nvSpPr>
          <p:cNvPr id="11" name="TextBox 10"/>
          <p:cNvSpPr txBox="1"/>
          <p:nvPr/>
        </p:nvSpPr>
        <p:spPr>
          <a:xfrm>
            <a:off x="4724400" y="6248400"/>
            <a:ext cx="4254498" cy="646331"/>
          </a:xfrm>
          <a:prstGeom prst="rect">
            <a:avLst/>
          </a:prstGeom>
          <a:noFill/>
        </p:spPr>
        <p:txBody>
          <a:bodyPr wrap="none" rtlCol="0">
            <a:spAutoFit/>
          </a:bodyPr>
          <a:lstStyle/>
          <a:p>
            <a:r>
              <a:rPr lang="en-US" dirty="0"/>
              <a:t>Place the </a:t>
            </a:r>
            <a:r>
              <a:rPr lang="en-US" dirty="0" err="1"/>
              <a:t>comprecap</a:t>
            </a:r>
            <a:r>
              <a:rPr lang="en-US" dirty="0"/>
              <a:t> and make patient bite</a:t>
            </a:r>
          </a:p>
          <a:p>
            <a:r>
              <a:rPr lang="en-US" dirty="0"/>
              <a:t> over it and maintain pressure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3"/>
          <a:srcRect/>
          <a:stretch>
            <a:fillRect/>
          </a:stretch>
        </p:blipFill>
        <p:spPr bwMode="auto">
          <a:xfrm>
            <a:off x="304800" y="381000"/>
            <a:ext cx="3962400" cy="3276600"/>
          </a:xfrm>
          <a:prstGeom prst="rect">
            <a:avLst/>
          </a:prstGeom>
          <a:noFill/>
          <a:ln w="9525">
            <a:noFill/>
            <a:miter lim="800000"/>
            <a:headEnd/>
            <a:tailEnd/>
          </a:ln>
          <a:effectLst/>
        </p:spPr>
      </p:pic>
      <p:sp>
        <p:nvSpPr>
          <p:cNvPr id="5" name="TextBox 4"/>
          <p:cNvSpPr txBox="1"/>
          <p:nvPr/>
        </p:nvSpPr>
        <p:spPr>
          <a:xfrm>
            <a:off x="381000" y="3810000"/>
            <a:ext cx="3945952" cy="646331"/>
          </a:xfrm>
          <a:prstGeom prst="rect">
            <a:avLst/>
          </a:prstGeom>
          <a:noFill/>
        </p:spPr>
        <p:txBody>
          <a:bodyPr wrap="none" rtlCol="0">
            <a:spAutoFit/>
          </a:bodyPr>
          <a:lstStyle/>
          <a:p>
            <a:r>
              <a:rPr lang="en-US" dirty="0"/>
              <a:t>Removal of </a:t>
            </a:r>
            <a:r>
              <a:rPr lang="en-US" dirty="0" err="1"/>
              <a:t>comprecap</a:t>
            </a:r>
            <a:r>
              <a:rPr lang="en-US" dirty="0"/>
              <a:t> with </a:t>
            </a:r>
            <a:r>
              <a:rPr lang="en-US" dirty="0" err="1"/>
              <a:t>magicfoam</a:t>
            </a:r>
            <a:r>
              <a:rPr lang="en-US" dirty="0"/>
              <a:t> </a:t>
            </a:r>
          </a:p>
          <a:p>
            <a:r>
              <a:rPr lang="en-US" dirty="0"/>
              <a:t>after 5 minutes </a:t>
            </a:r>
          </a:p>
        </p:txBody>
      </p:sp>
      <p:pic>
        <p:nvPicPr>
          <p:cNvPr id="61443" name="Picture 3"/>
          <p:cNvPicPr>
            <a:picLocks noChangeAspect="1" noChangeArrowheads="1"/>
          </p:cNvPicPr>
          <p:nvPr/>
        </p:nvPicPr>
        <p:blipFill>
          <a:blip r:embed="rId4"/>
          <a:srcRect/>
          <a:stretch>
            <a:fillRect/>
          </a:stretch>
        </p:blipFill>
        <p:spPr bwMode="auto">
          <a:xfrm>
            <a:off x="4572000" y="2438400"/>
            <a:ext cx="3962400" cy="3352800"/>
          </a:xfrm>
          <a:prstGeom prst="rect">
            <a:avLst/>
          </a:prstGeom>
          <a:noFill/>
          <a:ln w="9525">
            <a:noFill/>
            <a:miter lim="800000"/>
            <a:headEnd/>
            <a:tailEnd/>
          </a:ln>
          <a:effectLst/>
        </p:spPr>
      </p:pic>
      <p:sp>
        <p:nvSpPr>
          <p:cNvPr id="7" name="TextBox 6"/>
          <p:cNvSpPr txBox="1"/>
          <p:nvPr/>
        </p:nvSpPr>
        <p:spPr>
          <a:xfrm>
            <a:off x="4572000" y="5943600"/>
            <a:ext cx="4128823" cy="646331"/>
          </a:xfrm>
          <a:prstGeom prst="rect">
            <a:avLst/>
          </a:prstGeom>
          <a:noFill/>
        </p:spPr>
        <p:txBody>
          <a:bodyPr wrap="none" rtlCol="0">
            <a:spAutoFit/>
          </a:bodyPr>
          <a:lstStyle/>
          <a:p>
            <a:r>
              <a:rPr lang="en-US" dirty="0"/>
              <a:t>Result is wide open </a:t>
            </a:r>
            <a:r>
              <a:rPr lang="en-US" dirty="0" err="1"/>
              <a:t>sulcus</a:t>
            </a:r>
            <a:r>
              <a:rPr lang="en-US" dirty="0"/>
              <a:t> with clear with </a:t>
            </a:r>
          </a:p>
          <a:p>
            <a:r>
              <a:rPr lang="en-US" dirty="0"/>
              <a:t>clear access to prepared margin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a:t>MEROCEL</a:t>
            </a:r>
          </a:p>
        </p:txBody>
      </p:sp>
      <p:sp>
        <p:nvSpPr>
          <p:cNvPr id="3" name="Content Placeholder 2"/>
          <p:cNvSpPr>
            <a:spLocks noGrp="1"/>
          </p:cNvSpPr>
          <p:nvPr>
            <p:ph idx="1"/>
          </p:nvPr>
        </p:nvSpPr>
        <p:spPr>
          <a:xfrm>
            <a:off x="0" y="1219200"/>
            <a:ext cx="5715000" cy="4525963"/>
          </a:xfrm>
        </p:spPr>
        <p:txBody>
          <a:bodyPr>
            <a:normAutofit/>
          </a:bodyPr>
          <a:lstStyle/>
          <a:p>
            <a:endParaRPr lang="en-US" dirty="0"/>
          </a:p>
          <a:p>
            <a:pPr>
              <a:lnSpc>
                <a:spcPct val="100000"/>
              </a:lnSpc>
            </a:pPr>
            <a:r>
              <a:rPr lang="en-US" sz="2400" dirty="0"/>
              <a:t>Synthetic Material, Chemically Extracted From A Bio-compatible Polymer (</a:t>
            </a:r>
            <a:r>
              <a:rPr lang="en-US" sz="2400" dirty="0" err="1"/>
              <a:t>Hydroxylate</a:t>
            </a:r>
            <a:r>
              <a:rPr lang="en-US" sz="2400" dirty="0"/>
              <a:t>  Polyvinyl Acetate) That Creates A Net Like Strip -Capable Of </a:t>
            </a:r>
            <a:r>
              <a:rPr lang="en-US" sz="2400" dirty="0" err="1"/>
              <a:t>Atraumatic</a:t>
            </a:r>
            <a:r>
              <a:rPr lang="en-US" sz="2400" dirty="0"/>
              <a:t> Gingival Retraction</a:t>
            </a:r>
          </a:p>
          <a:p>
            <a:pPr>
              <a:lnSpc>
                <a:spcPct val="100000"/>
              </a:lnSpc>
            </a:pPr>
            <a:endParaRPr lang="en-US" sz="2400" dirty="0"/>
          </a:p>
          <a:p>
            <a:pPr>
              <a:lnSpc>
                <a:spcPct val="100000"/>
              </a:lnSpc>
            </a:pPr>
            <a:r>
              <a:rPr lang="en-US" sz="2400" dirty="0"/>
              <a:t>Used In Strips Of 2mm Thickness That Expand With absorption Of selected</a:t>
            </a:r>
          </a:p>
          <a:p>
            <a:pPr>
              <a:lnSpc>
                <a:spcPct val="100000"/>
              </a:lnSpc>
              <a:buNone/>
            </a:pPr>
            <a:r>
              <a:rPr lang="en-US" sz="2400" dirty="0"/>
              <a:t>      oral fluids.</a:t>
            </a:r>
          </a:p>
          <a:p>
            <a:endParaRPr lang="en-US" dirty="0"/>
          </a:p>
        </p:txBody>
      </p:sp>
      <p:pic>
        <p:nvPicPr>
          <p:cNvPr id="63490" name="Picture 2"/>
          <p:cNvPicPr>
            <a:picLocks noChangeAspect="1" noChangeArrowheads="1"/>
          </p:cNvPicPr>
          <p:nvPr/>
        </p:nvPicPr>
        <p:blipFill>
          <a:blip r:embed="rId3"/>
          <a:srcRect/>
          <a:stretch>
            <a:fillRect/>
          </a:stretch>
        </p:blipFill>
        <p:spPr bwMode="auto">
          <a:xfrm>
            <a:off x="5657851" y="1981200"/>
            <a:ext cx="3486149" cy="3910210"/>
          </a:xfrm>
          <a:prstGeom prst="rect">
            <a:avLst/>
          </a:prstGeom>
          <a:noFill/>
          <a:ln w="9525">
            <a:noFill/>
            <a:miter lim="800000"/>
            <a:headEnd/>
            <a:tailEnd/>
          </a:ln>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5486400" cy="5440363"/>
          </a:xfrm>
        </p:spPr>
        <p:txBody>
          <a:bodyPr>
            <a:normAutofit/>
          </a:bodyPr>
          <a:lstStyle/>
          <a:p>
            <a:endParaRPr lang="en-US" dirty="0"/>
          </a:p>
          <a:p>
            <a:pPr>
              <a:buNone/>
            </a:pPr>
            <a:r>
              <a:rPr lang="en-US" sz="2800" b="1" dirty="0" err="1">
                <a:solidFill>
                  <a:srgbClr val="C00000"/>
                </a:solidFill>
              </a:rPr>
              <a:t>Merocel</a:t>
            </a:r>
            <a:r>
              <a:rPr lang="en-US" sz="2800" b="1" dirty="0">
                <a:solidFill>
                  <a:srgbClr val="C00000"/>
                </a:solidFill>
              </a:rPr>
              <a:t>  is:</a:t>
            </a:r>
          </a:p>
          <a:p>
            <a:pPr>
              <a:buNone/>
            </a:pPr>
            <a:endParaRPr lang="en-US" sz="2400" dirty="0"/>
          </a:p>
          <a:p>
            <a:pPr marL="457200" indent="-457200">
              <a:buNone/>
            </a:pPr>
            <a:r>
              <a:rPr lang="en-US" sz="2400" dirty="0"/>
              <a:t>1)Easily Shaped</a:t>
            </a:r>
          </a:p>
          <a:p>
            <a:pPr marL="457200" indent="-457200">
              <a:buAutoNum type="arabicParenR"/>
            </a:pPr>
            <a:endParaRPr lang="en-US" sz="2400" dirty="0"/>
          </a:p>
          <a:p>
            <a:pPr>
              <a:buNone/>
            </a:pPr>
            <a:r>
              <a:rPr lang="en-US" sz="2400" dirty="0"/>
              <a:t>2) Effective Absorption Of Intra Oral Fluids</a:t>
            </a:r>
          </a:p>
          <a:p>
            <a:pPr>
              <a:buNone/>
            </a:pPr>
            <a:endParaRPr lang="en-US" sz="2400" dirty="0"/>
          </a:p>
          <a:p>
            <a:pPr>
              <a:buNone/>
            </a:pPr>
            <a:r>
              <a:rPr lang="en-US" sz="2400" dirty="0"/>
              <a:t>3) Soft &amp; Adaptable To Surrounding Tissues</a:t>
            </a:r>
          </a:p>
          <a:p>
            <a:pPr>
              <a:buNone/>
            </a:pPr>
            <a:endParaRPr lang="en-US" sz="2400" dirty="0"/>
          </a:p>
          <a:p>
            <a:pPr>
              <a:buNone/>
            </a:pPr>
            <a:r>
              <a:rPr lang="en-US" sz="2400" dirty="0"/>
              <a:t>4) Free Of Fragments</a:t>
            </a:r>
          </a:p>
          <a:p>
            <a:pPr>
              <a:buNone/>
            </a:pPr>
            <a:endParaRPr lang="en-US" sz="2400" dirty="0"/>
          </a:p>
          <a:p>
            <a:pPr>
              <a:buNone/>
            </a:pPr>
            <a:r>
              <a:rPr lang="en-US" sz="2400" dirty="0"/>
              <a:t>5) Not Abrasive</a:t>
            </a:r>
          </a:p>
        </p:txBody>
      </p:sp>
      <p:pic>
        <p:nvPicPr>
          <p:cNvPr id="62466" name="Picture 2"/>
          <p:cNvPicPr>
            <a:picLocks noChangeAspect="1" noChangeArrowheads="1"/>
          </p:cNvPicPr>
          <p:nvPr/>
        </p:nvPicPr>
        <p:blipFill>
          <a:blip r:embed="rId2"/>
          <a:srcRect/>
          <a:stretch>
            <a:fillRect/>
          </a:stretch>
        </p:blipFill>
        <p:spPr bwMode="auto">
          <a:xfrm>
            <a:off x="5715000" y="838200"/>
            <a:ext cx="3429000" cy="5029200"/>
          </a:xfrm>
          <a:prstGeom prst="rect">
            <a:avLst/>
          </a:prstGeom>
          <a:noFill/>
          <a:ln w="9525">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GINGITRAC</a:t>
            </a:r>
          </a:p>
        </p:txBody>
      </p:sp>
      <p:sp>
        <p:nvSpPr>
          <p:cNvPr id="3" name="Content Placeholder 2"/>
          <p:cNvSpPr>
            <a:spLocks noGrp="1"/>
          </p:cNvSpPr>
          <p:nvPr>
            <p:ph idx="1"/>
          </p:nvPr>
        </p:nvSpPr>
        <p:spPr>
          <a:xfrm>
            <a:off x="457200" y="1600200"/>
            <a:ext cx="4191000" cy="4876800"/>
          </a:xfrm>
        </p:spPr>
        <p:txBody>
          <a:bodyPr>
            <a:normAutofit/>
          </a:bodyPr>
          <a:lstStyle/>
          <a:p>
            <a:pPr>
              <a:lnSpc>
                <a:spcPct val="100000"/>
              </a:lnSpc>
              <a:defRPr/>
            </a:pPr>
            <a:r>
              <a:rPr lang="en-US" sz="2400" dirty="0"/>
              <a:t>A hand-held 2.5 ml syringe with 1:1 astringent and Vinyl </a:t>
            </a:r>
            <a:r>
              <a:rPr lang="en-US" sz="2400" dirty="0" err="1"/>
              <a:t>Polysiloxane</a:t>
            </a:r>
            <a:r>
              <a:rPr lang="en-US" sz="2400" dirty="0"/>
              <a:t> formula . </a:t>
            </a:r>
          </a:p>
          <a:p>
            <a:pPr>
              <a:lnSpc>
                <a:spcPct val="100000"/>
              </a:lnSpc>
              <a:defRPr/>
            </a:pPr>
            <a:endParaRPr lang="en-US" sz="2400" dirty="0"/>
          </a:p>
          <a:p>
            <a:pPr>
              <a:lnSpc>
                <a:spcPct val="100000"/>
              </a:lnSpc>
              <a:defRPr/>
            </a:pPr>
            <a:endParaRPr lang="en-US" sz="2400" dirty="0"/>
          </a:p>
          <a:p>
            <a:pPr>
              <a:lnSpc>
                <a:spcPct val="100000"/>
              </a:lnSpc>
              <a:defRPr/>
            </a:pPr>
            <a:r>
              <a:rPr lang="en-US" sz="2400" dirty="0"/>
              <a:t>The two-step procedure -patients bite pressure to push astringent  </a:t>
            </a:r>
            <a:r>
              <a:rPr lang="en-US" sz="2400" dirty="0" err="1"/>
              <a:t>GingiTrac</a:t>
            </a:r>
            <a:r>
              <a:rPr lang="en-US" sz="2400" dirty="0"/>
              <a:t> held by a size selected matrix into the </a:t>
            </a:r>
            <a:r>
              <a:rPr lang="en-US" sz="2400" dirty="0" err="1"/>
              <a:t>sulcus</a:t>
            </a:r>
            <a:r>
              <a:rPr lang="en-US" sz="2400" dirty="0"/>
              <a:t> without packing cord. </a:t>
            </a:r>
            <a:br>
              <a:rPr lang="en-US" sz="2400" dirty="0"/>
            </a:br>
            <a:r>
              <a:rPr lang="en-US" sz="2400" dirty="0"/>
              <a:t> </a:t>
            </a:r>
            <a:br>
              <a:rPr lang="en-US" sz="2400" dirty="0"/>
            </a:br>
            <a:endParaRPr lang="en-US" dirty="0"/>
          </a:p>
        </p:txBody>
      </p:sp>
      <p:pic>
        <p:nvPicPr>
          <p:cNvPr id="64514" name="Picture 2" descr="C:\Users\PC\Downloads\gtm and cements\p32-1_9_10.jpg"/>
          <p:cNvPicPr>
            <a:picLocks noChangeAspect="1" noChangeArrowheads="1"/>
          </p:cNvPicPr>
          <p:nvPr/>
        </p:nvPicPr>
        <p:blipFill>
          <a:blip r:embed="rId2"/>
          <a:srcRect/>
          <a:stretch>
            <a:fillRect/>
          </a:stretch>
        </p:blipFill>
        <p:spPr bwMode="auto">
          <a:xfrm>
            <a:off x="5029200" y="1828800"/>
            <a:ext cx="3848100" cy="384810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4"/>
            <a:ext cx="8382000" cy="3921126"/>
          </a:xfrm>
        </p:spPr>
        <p:txBody>
          <a:bodyPr>
            <a:normAutofit lnSpcReduction="10000"/>
          </a:bodyPr>
          <a:lstStyle/>
          <a:p>
            <a:pPr>
              <a:lnSpc>
                <a:spcPct val="90000"/>
              </a:lnSpc>
              <a:defRPr/>
            </a:pPr>
            <a:r>
              <a:rPr lang="en-US" sz="2400" dirty="0"/>
              <a:t> Whole process takes less than 5 minutes.</a:t>
            </a:r>
          </a:p>
          <a:p>
            <a:pPr>
              <a:lnSpc>
                <a:spcPct val="90000"/>
              </a:lnSpc>
              <a:defRPr/>
            </a:pPr>
            <a:endParaRPr lang="en-US" sz="2400" dirty="0"/>
          </a:p>
          <a:p>
            <a:pPr>
              <a:lnSpc>
                <a:spcPct val="90000"/>
              </a:lnSpc>
              <a:defRPr/>
            </a:pPr>
            <a:r>
              <a:rPr lang="en-US" sz="2400" dirty="0"/>
              <a:t> More accurate impressions .</a:t>
            </a:r>
          </a:p>
          <a:p>
            <a:pPr>
              <a:lnSpc>
                <a:spcPct val="90000"/>
              </a:lnSpc>
              <a:defRPr/>
            </a:pPr>
            <a:endParaRPr lang="en-US" sz="2400" dirty="0"/>
          </a:p>
          <a:p>
            <a:pPr>
              <a:lnSpc>
                <a:spcPct val="90000"/>
              </a:lnSpc>
              <a:defRPr/>
            </a:pPr>
            <a:r>
              <a:rPr lang="en-US" sz="2400" dirty="0"/>
              <a:t> No tissue trauma or ligament damage.</a:t>
            </a:r>
            <a:br>
              <a:rPr lang="en-US" sz="2400" dirty="0"/>
            </a:br>
            <a:r>
              <a:rPr lang="en-US" sz="2400" dirty="0"/>
              <a:t> </a:t>
            </a:r>
          </a:p>
          <a:p>
            <a:pPr>
              <a:lnSpc>
                <a:spcPct val="90000"/>
              </a:lnSpc>
              <a:defRPr/>
            </a:pPr>
            <a:r>
              <a:rPr lang="en-US" sz="2400" dirty="0"/>
              <a:t>Contains a mild, natural astringent to control bleeding and        </a:t>
            </a:r>
          </a:p>
          <a:p>
            <a:pPr>
              <a:lnSpc>
                <a:spcPct val="90000"/>
              </a:lnSpc>
              <a:buNone/>
              <a:defRPr/>
            </a:pPr>
            <a:r>
              <a:rPr lang="en-US" sz="2400" dirty="0"/>
              <a:t>      oozing.</a:t>
            </a:r>
          </a:p>
          <a:p>
            <a:pPr>
              <a:lnSpc>
                <a:spcPct val="90000"/>
              </a:lnSpc>
              <a:buNone/>
              <a:defRPr/>
            </a:pPr>
            <a:endParaRPr lang="en-US" sz="2400" dirty="0"/>
          </a:p>
          <a:p>
            <a:pPr>
              <a:lnSpc>
                <a:spcPct val="90000"/>
              </a:lnSpc>
              <a:defRPr/>
            </a:pPr>
            <a:r>
              <a:rPr lang="en-US" sz="2400" dirty="0"/>
              <a:t> No messy clean up.</a:t>
            </a:r>
            <a:br>
              <a:rPr lang="en-US" sz="2400" dirty="0"/>
            </a:br>
            <a:endParaRPr lang="en-US" sz="2400" dirty="0"/>
          </a:p>
          <a:p>
            <a:pPr>
              <a:buNone/>
            </a:pPr>
            <a:endParaRPr lang="en-US" sz="24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5">
            <a:extLst>
              <a:ext uri="{FF2B5EF4-FFF2-40B4-BE49-F238E27FC236}">
                <a16:creationId xmlns:a16="http://schemas.microsoft.com/office/drawing/2014/main" xmlns="" id="{DBABCB83-53EA-4516-B5C5-C15BCE69BA12}"/>
              </a:ext>
            </a:extLst>
          </p:cNvPr>
          <p:cNvSpPr>
            <a:spLocks noGrp="1" noChangeArrowheads="1"/>
          </p:cNvSpPr>
          <p:nvPr>
            <p:ph type="title"/>
          </p:nvPr>
        </p:nvSpPr>
        <p:spPr>
          <a:xfrm>
            <a:off x="1600200" y="228600"/>
            <a:ext cx="7729538" cy="2057400"/>
          </a:xfrm>
        </p:spPr>
        <p:txBody>
          <a:bodyPr/>
          <a:lstStyle/>
          <a:p>
            <a:r>
              <a:rPr lang="en-US" altLang="en-US" b="1">
                <a:solidFill>
                  <a:schemeClr val="tx1"/>
                </a:solidFill>
                <a:cs typeface="Times New Roman" panose="02020603050405020304" pitchFamily="18" charset="0"/>
              </a:rPr>
              <a:t> </a:t>
            </a:r>
            <a:r>
              <a:rPr lang="en-US" altLang="en-US" b="1"/>
              <a:t>Teaching Materials </a:t>
            </a:r>
            <a:r>
              <a:rPr lang="en-US" altLang="en-US" b="1">
                <a:cs typeface="Times New Roman" panose="02020603050405020304" pitchFamily="18" charset="0"/>
              </a:rPr>
              <a:t/>
            </a:r>
            <a:br>
              <a:rPr lang="en-US" altLang="en-US" b="1">
                <a:cs typeface="Times New Roman" panose="02020603050405020304" pitchFamily="18" charset="0"/>
              </a:rPr>
            </a:br>
            <a:endParaRPr lang="en-US" altLang="en-US" sz="2700" b="1">
              <a:cs typeface="Times New Roman" panose="02020603050405020304" pitchFamily="18" charset="0"/>
            </a:endParaRPr>
          </a:p>
        </p:txBody>
      </p:sp>
      <p:sp>
        <p:nvSpPr>
          <p:cNvPr id="99331" name="Slide Number Placeholder 2">
            <a:extLst>
              <a:ext uri="{FF2B5EF4-FFF2-40B4-BE49-F238E27FC236}">
                <a16:creationId xmlns:a16="http://schemas.microsoft.com/office/drawing/2014/main" xmlns="" id="{E06E535A-5EA3-E14A-1652-7DC2C4854DC1}"/>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D2E25C30-C2BD-4636-823E-25FEC934D711}" type="slidenum">
              <a:rPr lang="en-US" altLang="en-US" smtClean="0"/>
              <a:pPr>
                <a:defRPr/>
              </a:pPr>
              <a:t>37</a:t>
            </a:fld>
            <a:endParaRPr lang="en-US" altLang="en-US" sz="1400"/>
          </a:p>
        </p:txBody>
      </p:sp>
      <p:sp>
        <p:nvSpPr>
          <p:cNvPr id="2" name="TextBox 1">
            <a:extLst>
              <a:ext uri="{FF2B5EF4-FFF2-40B4-BE49-F238E27FC236}">
                <a16:creationId xmlns:a16="http://schemas.microsoft.com/office/drawing/2014/main" xmlns="" id="{DE789FAB-B6AD-B469-5062-201059B8782E}"/>
              </a:ext>
            </a:extLst>
          </p:cNvPr>
          <p:cNvSpPr txBox="1"/>
          <p:nvPr/>
        </p:nvSpPr>
        <p:spPr>
          <a:xfrm>
            <a:off x="1409700" y="1981200"/>
            <a:ext cx="6781800" cy="2973122"/>
          </a:xfrm>
          <a:prstGeom prst="rect">
            <a:avLst/>
          </a:prstGeom>
          <a:noFill/>
        </p:spPr>
        <p:txBody>
          <a:bodyPr>
            <a:spAutoFit/>
          </a:bodyPr>
          <a:lstStyle/>
          <a:p>
            <a:pPr marL="285750" indent="-285750">
              <a:buFont typeface="Arial" panose="020B0604020202020204" pitchFamily="34" charset="0"/>
              <a:buChar char="•"/>
            </a:pPr>
            <a:r>
              <a:rPr lang="en-US" sz="1800" dirty="0"/>
              <a:t>Operative dentistry: modern theory and practice ;M.A. Marzouk</a:t>
            </a:r>
          </a:p>
          <a:p>
            <a:pPr marL="285750" indent="-285750">
              <a:buFont typeface="Arial" panose="020B0604020202020204" pitchFamily="34" charset="0"/>
              <a:buChar char="•"/>
            </a:pPr>
            <a:endParaRPr lang="en-US" sz="1800" dirty="0"/>
          </a:p>
          <a:p>
            <a:pPr marL="285750" indent="-285750">
              <a:lnSpc>
                <a:spcPct val="80000"/>
              </a:lnSpc>
              <a:buFont typeface="Arial" panose="020B0604020202020204" pitchFamily="34" charset="0"/>
              <a:buChar char="•"/>
              <a:defRPr/>
            </a:pPr>
            <a:r>
              <a:rPr lang="en-US" sz="1800" dirty="0" err="1"/>
              <a:t>Shillingburg:Fundamentals</a:t>
            </a:r>
            <a:r>
              <a:rPr lang="en-US" sz="1800" dirty="0"/>
              <a:t> of fixed Prosthodontics.</a:t>
            </a:r>
          </a:p>
          <a:p>
            <a:pPr marL="285750" indent="-285750">
              <a:lnSpc>
                <a:spcPct val="80000"/>
              </a:lnSpc>
              <a:buFont typeface="Arial" panose="020B0604020202020204" pitchFamily="34" charset="0"/>
              <a:buChar char="•"/>
              <a:defRPr/>
            </a:pPr>
            <a:endParaRPr lang="en-US" dirty="0"/>
          </a:p>
          <a:p>
            <a:pPr marL="285750" indent="-285750">
              <a:lnSpc>
                <a:spcPct val="80000"/>
              </a:lnSpc>
              <a:buFont typeface="Arial" panose="020B0604020202020204" pitchFamily="34" charset="0"/>
              <a:buChar char="•"/>
              <a:defRPr/>
            </a:pPr>
            <a:r>
              <a:rPr lang="en-US" sz="1800" dirty="0" err="1"/>
              <a:t>sturdevent</a:t>
            </a:r>
            <a:r>
              <a:rPr lang="en-US" dirty="0" err="1"/>
              <a:t>’s</a:t>
            </a:r>
            <a:r>
              <a:rPr lang="en-US" dirty="0"/>
              <a:t> textbook of operative dentistry</a:t>
            </a:r>
            <a:endParaRPr lang="en-US" sz="1800" dirty="0"/>
          </a:p>
          <a:p>
            <a:pPr marL="285750" indent="-285750">
              <a:lnSpc>
                <a:spcPct val="80000"/>
              </a:lnSpc>
              <a:buFont typeface="Arial" panose="020B0604020202020204" pitchFamily="34" charset="0"/>
              <a:buChar char="•"/>
              <a:defRPr/>
            </a:pPr>
            <a:endParaRPr lang="en-US" sz="1800" dirty="0"/>
          </a:p>
          <a:p>
            <a:pPr marL="285750" indent="-285750">
              <a:lnSpc>
                <a:spcPct val="80000"/>
              </a:lnSpc>
              <a:buFont typeface="Arial" panose="020B0604020202020204" pitchFamily="34" charset="0"/>
              <a:buChar char="•"/>
              <a:defRPr/>
            </a:pPr>
            <a:r>
              <a:rPr lang="en-US" sz="1800" dirty="0"/>
              <a:t>Current concepts in gingival </a:t>
            </a:r>
            <a:r>
              <a:rPr lang="en-US" sz="1800" dirty="0" err="1"/>
              <a:t>displacement,DCNA</a:t>
            </a:r>
            <a:r>
              <a:rPr lang="en-US" sz="1800" dirty="0"/>
              <a:t> 48(2004),433-444.</a:t>
            </a:r>
          </a:p>
          <a:p>
            <a:pPr marL="285750" indent="-285750">
              <a:lnSpc>
                <a:spcPct val="80000"/>
              </a:lnSpc>
              <a:buFont typeface="Arial" panose="020B0604020202020204" pitchFamily="34" charset="0"/>
              <a:buChar char="•"/>
              <a:defRPr/>
            </a:pPr>
            <a:endParaRPr lang="en-US" sz="1800" dirty="0"/>
          </a:p>
          <a:p>
            <a:pPr marL="285750" indent="-285750">
              <a:lnSpc>
                <a:spcPct val="80000"/>
              </a:lnSpc>
              <a:buFont typeface="Arial" panose="020B0604020202020204" pitchFamily="34" charset="0"/>
              <a:buChar char="•"/>
              <a:defRPr/>
            </a:pPr>
            <a:r>
              <a:rPr lang="en-US" sz="1800" dirty="0"/>
              <a:t>Current methods of finish-line exposure by practicing prosthodontists. J </a:t>
            </a:r>
            <a:r>
              <a:rPr lang="en-US" sz="1800" dirty="0" err="1"/>
              <a:t>Prosthodont</a:t>
            </a:r>
            <a:r>
              <a:rPr lang="en-US" sz="1800" dirty="0"/>
              <a:t> l999;8:163.</a:t>
            </a:r>
          </a:p>
          <a:p>
            <a:pPr eaLnBrk="1" hangingPunct="1">
              <a:defRPr/>
            </a:pPr>
            <a:endParaRPr lang="en-US" dirty="0"/>
          </a:p>
          <a:p>
            <a:pPr eaLnBrk="1" hangingPunct="1">
              <a:defRPr/>
            </a:pP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7196"/>
          </a:xfrm>
        </p:spPr>
        <p:txBody>
          <a:bodyPr/>
          <a:lstStyle/>
          <a:p>
            <a:r>
              <a:rPr lang="en-US" altLang="en-US" sz="3600" b="1" dirty="0">
                <a:solidFill>
                  <a:schemeClr val="tx1"/>
                </a:solidFill>
                <a:cs typeface="Times New Roman" panose="02020603050405020304" pitchFamily="18" charset="0"/>
              </a:rPr>
              <a:t>TAKE HOME MESSEGE/ FOR THE TOPIC COVERED (SUMMARY) </a:t>
            </a:r>
            <a:endParaRPr lang="en-US" sz="3600" dirty="0"/>
          </a:p>
        </p:txBody>
      </p:sp>
      <p:sp>
        <p:nvSpPr>
          <p:cNvPr id="3" name="Content Placeholder 2"/>
          <p:cNvSpPr>
            <a:spLocks noGrp="1"/>
          </p:cNvSpPr>
          <p:nvPr>
            <p:ph idx="1"/>
          </p:nvPr>
        </p:nvSpPr>
        <p:spPr>
          <a:xfrm>
            <a:off x="381000" y="1828800"/>
            <a:ext cx="8229600" cy="4525963"/>
          </a:xfrm>
        </p:spPr>
        <p:txBody>
          <a:bodyPr>
            <a:normAutofit/>
          </a:bodyPr>
          <a:lstStyle/>
          <a:p>
            <a:r>
              <a:rPr lang="en-US" sz="2400" dirty="0"/>
              <a:t>There are a variety of techniques and materials that allow the clinician to manage the gingival tissues during restoration and when making an impression.</a:t>
            </a:r>
          </a:p>
          <a:p>
            <a:pPr>
              <a:buNone/>
            </a:pPr>
            <a:endParaRPr lang="en-US" sz="2400" dirty="0"/>
          </a:p>
          <a:p>
            <a:r>
              <a:rPr lang="en-US" sz="2400" dirty="0"/>
              <a:t>Gingival displacement is </a:t>
            </a:r>
            <a:r>
              <a:rPr lang="en-US" sz="2400" dirty="0">
                <a:effectLst>
                  <a:outerShdw blurRad="38100" dist="38100" dir="2700000" algn="tl">
                    <a:srgbClr val="FFFFFF"/>
                  </a:outerShdw>
                </a:effectLst>
              </a:rPr>
              <a:t>relatively simple </a:t>
            </a:r>
            <a:r>
              <a:rPr lang="en-US" sz="2400" dirty="0"/>
              <a:t>and</a:t>
            </a:r>
            <a:r>
              <a:rPr lang="en-US" sz="2400" dirty="0">
                <a:effectLst>
                  <a:outerShdw blurRad="38100" dist="38100" dir="2700000" algn="tl">
                    <a:srgbClr val="FFFFFF"/>
                  </a:outerShdw>
                </a:effectLst>
              </a:rPr>
              <a:t> effective</a:t>
            </a:r>
            <a:r>
              <a:rPr lang="en-US" sz="2400" dirty="0"/>
              <a:t> when dealing with healthy gingival tissues.</a:t>
            </a:r>
          </a:p>
          <a:p>
            <a:pPr>
              <a:buNone/>
            </a:pPr>
            <a:endParaRPr lang="en-US" sz="2400" dirty="0"/>
          </a:p>
          <a:p>
            <a:r>
              <a:rPr lang="en-US" sz="2400" dirty="0"/>
              <a:t>Of the various types of methods available, in most cases, gingival retraction cord  along with haemostatic agents is the most effective method for retracting tissue to the depth of the </a:t>
            </a:r>
            <a:r>
              <a:rPr lang="en-US" sz="2400" dirty="0" err="1"/>
              <a:t>sulcus</a:t>
            </a:r>
            <a:r>
              <a:rPr lang="en-US" sz="2400" dirty="0"/>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Every method has its advantages and indications. In any case, the control of the soft tissue for exposing the margins of the tooth preparation for restoration and impression making is critical.</a:t>
            </a:r>
          </a:p>
          <a:p>
            <a:pPr>
              <a:buNone/>
            </a:pPr>
            <a:endParaRPr lang="en-US" sz="2400" dirty="0"/>
          </a:p>
          <a:p>
            <a:r>
              <a:rPr lang="en-US" sz="2400" dirty="0"/>
              <a:t>It would be worthwhile for the clinician to understand all the choices available.</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PC\Downloads\gtm and cements\Good Morning 2.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xmlns="" id="{C83146A3-C2DF-FEC9-7AFF-33C5A17D4A39}"/>
              </a:ext>
            </a:extLst>
          </p:cNvPr>
          <p:cNvSpPr>
            <a:spLocks noGrp="1" noChangeArrowheads="1"/>
          </p:cNvSpPr>
          <p:nvPr>
            <p:ph type="title"/>
          </p:nvPr>
        </p:nvSpPr>
        <p:spPr>
          <a:xfrm>
            <a:off x="1600200" y="990600"/>
            <a:ext cx="7886700" cy="1093788"/>
          </a:xfrm>
        </p:spPr>
        <p:txBody>
          <a:bodyPr/>
          <a:lstStyle/>
          <a:p>
            <a:r>
              <a:rPr lang="en-US" altLang="en-US">
                <a:cs typeface="Times New Roman" panose="02020603050405020304" pitchFamily="18" charset="0"/>
              </a:rPr>
              <a:t>Question &amp; Answer Session</a:t>
            </a:r>
            <a:endParaRPr lang="en-US" altLang="en-US" sz="1800"/>
          </a:p>
        </p:txBody>
      </p:sp>
      <p:sp>
        <p:nvSpPr>
          <p:cNvPr id="102403" name="Slide Number Placeholder 1">
            <a:extLst>
              <a:ext uri="{FF2B5EF4-FFF2-40B4-BE49-F238E27FC236}">
                <a16:creationId xmlns:a16="http://schemas.microsoft.com/office/drawing/2014/main" xmlns="" id="{D300536B-62AD-6310-B406-49B7F61A7953}"/>
              </a:ext>
            </a:extLst>
          </p:cNvPr>
          <p:cNvSpPr>
            <a:spLocks noGrp="1"/>
          </p:cNvSpPr>
          <p:nvPr>
            <p:ph type="sldNum" sz="quarter" idx="12"/>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D2E25C30-C2BD-4636-823E-25FEC934D711}" type="slidenum">
              <a:rPr lang="en-US" altLang="en-US" smtClean="0"/>
              <a:pPr>
                <a:defRPr/>
              </a:pPr>
              <a:t>40</a:t>
            </a:fld>
            <a:endParaRPr lang="en-US" altLang="en-US" sz="1400"/>
          </a:p>
        </p:txBody>
      </p:sp>
      <p:sp>
        <p:nvSpPr>
          <p:cNvPr id="4" name="Rectangle 3"/>
          <p:cNvSpPr/>
          <p:nvPr/>
        </p:nvSpPr>
        <p:spPr bwMode="auto">
          <a:xfrm>
            <a:off x="685800" y="3276600"/>
            <a:ext cx="76962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457200" indent="-457200" algn="ctr" defTabSz="914099" fontAlgn="base">
              <a:spcBef>
                <a:spcPct val="0"/>
              </a:spcBef>
              <a:spcAft>
                <a:spcPct val="0"/>
              </a:spcAft>
              <a:buAutoNum type="arabicPeriod"/>
            </a:pPr>
            <a:r>
              <a:rPr lang="en-US" sz="2300" dirty="0" smtClean="0">
                <a:solidFill>
                  <a:srgbClr val="FFFFFF"/>
                </a:solidFill>
                <a:effectLst>
                  <a:outerShdw blurRad="38100" dist="38100" dir="2700000" algn="tl">
                    <a:srgbClr val="000000">
                      <a:alpha val="43137"/>
                    </a:srgbClr>
                  </a:outerShdw>
                </a:effectLst>
                <a:latin typeface="Segoe" pitchFamily="34" charset="0"/>
              </a:rPr>
              <a:t>Describe various chemical methods of  gingival tissue management? </a:t>
            </a:r>
          </a:p>
          <a:p>
            <a:pPr marL="457200" indent="-457200" algn="ctr" defTabSz="914099" fontAlgn="base">
              <a:spcBef>
                <a:spcPct val="0"/>
              </a:spcBef>
              <a:spcAft>
                <a:spcPct val="0"/>
              </a:spcAft>
              <a:buAutoNum type="arabicPeriod"/>
            </a:pPr>
            <a:r>
              <a:rPr lang="en-US" sz="2300" dirty="0" smtClean="0">
                <a:solidFill>
                  <a:srgbClr val="FFFFFF"/>
                </a:solidFill>
                <a:effectLst>
                  <a:outerShdw blurRad="38100" dist="38100" dir="2700000" algn="tl">
                    <a:srgbClr val="000000">
                      <a:alpha val="43137"/>
                    </a:srgbClr>
                  </a:outerShdw>
                </a:effectLst>
                <a:latin typeface="Segoe" pitchFamily="34" charset="0"/>
              </a:rPr>
              <a:t>Explain </a:t>
            </a:r>
            <a:r>
              <a:rPr lang="en-US" sz="2300" dirty="0" err="1" smtClean="0">
                <a:solidFill>
                  <a:srgbClr val="FFFFFF"/>
                </a:solidFill>
                <a:effectLst>
                  <a:outerShdw blurRad="38100" dist="38100" dir="2700000" algn="tl">
                    <a:srgbClr val="000000">
                      <a:alpha val="43137"/>
                    </a:srgbClr>
                  </a:outerShdw>
                </a:effectLst>
                <a:latin typeface="Segoe" pitchFamily="34" charset="0"/>
              </a:rPr>
              <a:t>electrosurgery</a:t>
            </a:r>
            <a:r>
              <a:rPr lang="en-US" sz="2300" dirty="0" smtClean="0">
                <a:solidFill>
                  <a:srgbClr val="FFFFFF"/>
                </a:solidFill>
                <a:effectLst>
                  <a:outerShdw blurRad="38100" dist="38100" dir="2700000" algn="tl">
                    <a:srgbClr val="000000">
                      <a:alpha val="43137"/>
                    </a:srgbClr>
                  </a:outerShdw>
                </a:effectLst>
                <a:latin typeface="Segoe" pitchFamily="34" charset="0"/>
              </a:rPr>
              <a:t> in detail?</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381000" y="1412874"/>
            <a:ext cx="8382000" cy="5064125"/>
          </a:xfrm>
        </p:spPr>
        <p:txBody>
          <a:bodyPr>
            <a:normAutofit lnSpcReduction="10000"/>
          </a:bodyPr>
          <a:lstStyle/>
          <a:p>
            <a:r>
              <a:rPr lang="en-US" sz="2400" dirty="0"/>
              <a:t>Operative dentistry: modern theory and practice ;M.A. </a:t>
            </a:r>
            <a:r>
              <a:rPr lang="en-US" sz="2400" dirty="0" err="1"/>
              <a:t>Marzouk</a:t>
            </a:r>
            <a:endParaRPr lang="en-US" sz="2400" dirty="0"/>
          </a:p>
          <a:p>
            <a:endParaRPr lang="en-US" sz="2400" dirty="0"/>
          </a:p>
          <a:p>
            <a:pPr>
              <a:lnSpc>
                <a:spcPct val="80000"/>
              </a:lnSpc>
              <a:defRPr/>
            </a:pPr>
            <a:r>
              <a:rPr lang="en-US" sz="2400" dirty="0" err="1"/>
              <a:t>Shillingburg:Fundamentals</a:t>
            </a:r>
            <a:r>
              <a:rPr lang="en-US" sz="2400" dirty="0"/>
              <a:t> of fixed </a:t>
            </a:r>
            <a:r>
              <a:rPr lang="en-US" sz="2400" dirty="0" err="1"/>
              <a:t>Prosthodontics</a:t>
            </a:r>
            <a:r>
              <a:rPr lang="en-US" sz="2400" dirty="0"/>
              <a:t>.</a:t>
            </a:r>
          </a:p>
          <a:p>
            <a:pPr>
              <a:lnSpc>
                <a:spcPct val="80000"/>
              </a:lnSpc>
              <a:defRPr/>
            </a:pPr>
            <a:endParaRPr lang="en-US" sz="2400" dirty="0"/>
          </a:p>
          <a:p>
            <a:pPr>
              <a:lnSpc>
                <a:spcPct val="80000"/>
              </a:lnSpc>
              <a:defRPr/>
            </a:pPr>
            <a:r>
              <a:rPr lang="en-US" sz="2400" dirty="0"/>
              <a:t>Current concepts in gingival </a:t>
            </a:r>
            <a:r>
              <a:rPr lang="en-US" sz="2400" dirty="0" err="1"/>
              <a:t>displacement,DCNA</a:t>
            </a:r>
            <a:r>
              <a:rPr lang="en-US" sz="2400" dirty="0"/>
              <a:t> 48(2004),433-444.</a:t>
            </a:r>
          </a:p>
          <a:p>
            <a:pPr>
              <a:lnSpc>
                <a:spcPct val="80000"/>
              </a:lnSpc>
              <a:defRPr/>
            </a:pPr>
            <a:endParaRPr lang="en-US" sz="2400" dirty="0"/>
          </a:p>
          <a:p>
            <a:pPr>
              <a:lnSpc>
                <a:spcPct val="80000"/>
              </a:lnSpc>
              <a:defRPr/>
            </a:pPr>
            <a:r>
              <a:rPr lang="en-US" sz="2400" dirty="0"/>
              <a:t>Current methods of finish-line exposure by practicing </a:t>
            </a:r>
            <a:r>
              <a:rPr lang="en-US" sz="2400" dirty="0" err="1"/>
              <a:t>prosthodontists</a:t>
            </a:r>
            <a:r>
              <a:rPr lang="en-US" sz="2400" dirty="0"/>
              <a:t>. J </a:t>
            </a:r>
            <a:r>
              <a:rPr lang="en-US" sz="2400" dirty="0" err="1"/>
              <a:t>Prosthodont</a:t>
            </a:r>
            <a:r>
              <a:rPr lang="en-US" sz="2400" dirty="0"/>
              <a:t> l999;8:163.</a:t>
            </a:r>
          </a:p>
          <a:p>
            <a:pPr>
              <a:lnSpc>
                <a:spcPct val="80000"/>
              </a:lnSpc>
              <a:defRPr/>
            </a:pPr>
            <a:endParaRPr lang="en-US" sz="2400" dirty="0"/>
          </a:p>
          <a:p>
            <a:pPr>
              <a:lnSpc>
                <a:spcPct val="80000"/>
              </a:lnSpc>
              <a:defRPr/>
            </a:pPr>
            <a:r>
              <a:rPr lang="en-US" sz="2400" dirty="0"/>
              <a:t>Tissue management with a new gingival retraction material: a preliminary clinical </a:t>
            </a:r>
            <a:r>
              <a:rPr lang="en-US" sz="2400" dirty="0" err="1"/>
              <a:t>report.J</a:t>
            </a:r>
            <a:r>
              <a:rPr lang="en-US" sz="2400" dirty="0"/>
              <a:t> </a:t>
            </a:r>
            <a:r>
              <a:rPr lang="en-US" sz="2400" dirty="0" err="1"/>
              <a:t>Prosthet</a:t>
            </a:r>
            <a:r>
              <a:rPr lang="en-US" sz="2400" dirty="0"/>
              <a:t> Dent 1996;75:242.</a:t>
            </a:r>
          </a:p>
          <a:p>
            <a:pPr>
              <a:lnSpc>
                <a:spcPct val="80000"/>
              </a:lnSpc>
              <a:defRPr/>
            </a:pPr>
            <a:endParaRPr lang="en-US" sz="2400" dirty="0"/>
          </a:p>
          <a:p>
            <a:pPr>
              <a:lnSpc>
                <a:spcPct val="80000"/>
              </a:lnSpc>
              <a:defRPr/>
            </a:pPr>
            <a:r>
              <a:rPr lang="en-US" sz="2400" dirty="0"/>
              <a:t>Clinical trail of gingival retraction cords.</a:t>
            </a:r>
            <a:r>
              <a:rPr lang="de-DE" sz="2400" dirty="0"/>
              <a:t>J Prosthet Dent 1999:81:258.</a:t>
            </a:r>
          </a:p>
          <a:p>
            <a:pPr>
              <a:lnSpc>
                <a:spcPct val="80000"/>
              </a:lnSpc>
              <a:defRPr/>
            </a:pPr>
            <a:endParaRPr lang="en-US" sz="2800" i="1" dirty="0"/>
          </a:p>
          <a:p>
            <a:pPr>
              <a:lnSpc>
                <a:spcPct val="80000"/>
              </a:lnSpc>
              <a:buFont typeface="Wingdings" pitchFamily="2" charset="2"/>
              <a:buChar char="Ø"/>
              <a:defRPr/>
            </a:pPr>
            <a:endParaRPr lang="en-US" dirty="0"/>
          </a:p>
          <a:p>
            <a:pPr>
              <a:lnSpc>
                <a:spcPct val="80000"/>
              </a:lnSpc>
              <a:buNone/>
              <a:defRPr/>
            </a:pPr>
            <a:endParaRPr lang="en-US" dirty="0"/>
          </a:p>
          <a:p>
            <a:pPr>
              <a:lnSpc>
                <a:spcPct val="80000"/>
              </a:lnSpc>
              <a:defRPr/>
            </a:pPr>
            <a:endParaRPr lang="en-IN" dirty="0"/>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PC\Downloads\gtm and cements\Thank-You.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lstStyle/>
          <a:p>
            <a:r>
              <a:rPr lang="en-US" dirty="0"/>
              <a:t>CHEMICAL METHODS  </a:t>
            </a:r>
          </a:p>
        </p:txBody>
      </p:sp>
      <p:sp>
        <p:nvSpPr>
          <p:cNvPr id="3" name="Content Placeholder 2"/>
          <p:cNvSpPr>
            <a:spLocks noGrp="1"/>
          </p:cNvSpPr>
          <p:nvPr>
            <p:ph idx="1"/>
          </p:nvPr>
        </p:nvSpPr>
        <p:spPr>
          <a:xfrm>
            <a:off x="457200" y="5105400"/>
            <a:ext cx="8229600" cy="1020763"/>
          </a:xfrm>
        </p:spPr>
        <p:txBody>
          <a:bodyPr/>
          <a:lstStyle/>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609600" indent="-609600">
              <a:lnSpc>
                <a:spcPct val="90000"/>
              </a:lnSpc>
            </a:pPr>
            <a:r>
              <a:rPr lang="en-US" sz="2800" dirty="0">
                <a:solidFill>
                  <a:schemeClr val="folHlink"/>
                </a:solidFill>
                <a:effectLst>
                  <a:outerShdw blurRad="38100" dist="38100" dir="2700000" algn="tl">
                    <a:srgbClr val="FFFFFF"/>
                  </a:outerShdw>
                </a:effectLst>
              </a:rPr>
              <a:t>Vasoconstrictors:</a:t>
            </a:r>
            <a:r>
              <a:rPr lang="en-US" sz="2800" dirty="0"/>
              <a:t> </a:t>
            </a:r>
          </a:p>
          <a:p>
            <a:pPr marL="609600" indent="-609600">
              <a:lnSpc>
                <a:spcPct val="90000"/>
              </a:lnSpc>
              <a:buFont typeface="Wingdings" pitchFamily="2" charset="2"/>
              <a:buNone/>
            </a:pPr>
            <a:r>
              <a:rPr lang="en-US" sz="2400" dirty="0"/>
              <a:t>   epinephrine, non- epinephrine </a:t>
            </a:r>
          </a:p>
          <a:p>
            <a:pPr marL="609600" indent="-609600">
              <a:lnSpc>
                <a:spcPct val="90000"/>
              </a:lnSpc>
              <a:buFont typeface="Wingdings" pitchFamily="2" charset="2"/>
              <a:buNone/>
            </a:pPr>
            <a:r>
              <a:rPr lang="en-US" sz="2400" dirty="0"/>
              <a:t>   </a:t>
            </a:r>
            <a:r>
              <a:rPr lang="en-US" sz="2400" dirty="0" err="1"/>
              <a:t>Hemostasis</a:t>
            </a:r>
            <a:r>
              <a:rPr lang="en-US" sz="2400" dirty="0"/>
              <a:t> , vasoconstriction</a:t>
            </a:r>
          </a:p>
          <a:p>
            <a:pPr marL="609600" indent="-609600">
              <a:lnSpc>
                <a:spcPct val="90000"/>
              </a:lnSpc>
              <a:buFont typeface="Wingdings" pitchFamily="2" charset="2"/>
              <a:buNone/>
            </a:pPr>
            <a:endParaRPr lang="en-US" sz="2400" dirty="0"/>
          </a:p>
          <a:p>
            <a:pPr marL="609600" indent="-609600">
              <a:lnSpc>
                <a:spcPct val="90000"/>
              </a:lnSpc>
            </a:pPr>
            <a:r>
              <a:rPr lang="en-US" sz="2800" dirty="0">
                <a:solidFill>
                  <a:schemeClr val="folHlink"/>
                </a:solidFill>
                <a:effectLst>
                  <a:outerShdw blurRad="38100" dist="38100" dir="2700000" algn="tl">
                    <a:srgbClr val="FFFFFF"/>
                  </a:outerShdw>
                </a:effectLst>
              </a:rPr>
              <a:t>Biologic fluid coagulants</a:t>
            </a:r>
          </a:p>
          <a:p>
            <a:pPr marL="609600" indent="-609600">
              <a:lnSpc>
                <a:spcPct val="90000"/>
              </a:lnSpc>
              <a:buFont typeface="Wingdings" pitchFamily="2" charset="2"/>
              <a:buNone/>
            </a:pPr>
            <a:r>
              <a:rPr lang="en-US" sz="2400" dirty="0"/>
              <a:t>   Coagulate blood ,tissue fluids</a:t>
            </a:r>
          </a:p>
          <a:p>
            <a:pPr marL="609600" indent="-609600">
              <a:lnSpc>
                <a:spcPct val="90000"/>
              </a:lnSpc>
              <a:buFont typeface="Wingdings" pitchFamily="2" charset="2"/>
              <a:buNone/>
            </a:pPr>
            <a:r>
              <a:rPr lang="en-US" sz="2400" dirty="0"/>
              <a:t>   Creates surface layer –sealant against blood and fluid</a:t>
            </a:r>
          </a:p>
          <a:p>
            <a:pPr marL="609600" indent="-609600">
              <a:lnSpc>
                <a:spcPct val="90000"/>
              </a:lnSpc>
              <a:buFont typeface="Wingdings" pitchFamily="2" charset="2"/>
              <a:buNone/>
            </a:pPr>
            <a:r>
              <a:rPr lang="en-US" sz="2400" dirty="0"/>
              <a:t>   Alum, </a:t>
            </a:r>
            <a:r>
              <a:rPr lang="en-US" sz="2400" dirty="0" err="1"/>
              <a:t>Aluminium</a:t>
            </a:r>
            <a:r>
              <a:rPr lang="en-US" sz="2400" dirty="0"/>
              <a:t>  chloride .</a:t>
            </a:r>
          </a:p>
          <a:p>
            <a:pPr marL="609600" indent="-609600">
              <a:lnSpc>
                <a:spcPct val="90000"/>
              </a:lnSpc>
              <a:buFont typeface="Wingdings" pitchFamily="2" charset="2"/>
              <a:buNone/>
            </a:pPr>
            <a:endParaRPr lang="en-US" sz="2400" dirty="0">
              <a:solidFill>
                <a:schemeClr val="folHlink"/>
              </a:solidFill>
              <a:effectLst>
                <a:outerShdw blurRad="38100" dist="38100" dir="2700000" algn="tl">
                  <a:srgbClr val="FFFFFF"/>
                </a:outerShdw>
              </a:effectLst>
            </a:endParaRPr>
          </a:p>
          <a:p>
            <a:pPr marL="609600" indent="-609600">
              <a:lnSpc>
                <a:spcPct val="90000"/>
              </a:lnSpc>
            </a:pPr>
            <a:r>
              <a:rPr lang="en-US" sz="2800" dirty="0">
                <a:solidFill>
                  <a:schemeClr val="folHlink"/>
                </a:solidFill>
                <a:effectLst>
                  <a:outerShdw blurRad="38100" dist="38100" dir="2700000" algn="tl">
                    <a:srgbClr val="FFFFFF"/>
                  </a:outerShdw>
                </a:effectLst>
              </a:rPr>
              <a:t>Surface layer tissue coagulant</a:t>
            </a:r>
          </a:p>
          <a:p>
            <a:pPr marL="609600" indent="-609600">
              <a:lnSpc>
                <a:spcPct val="90000"/>
              </a:lnSpc>
              <a:buFont typeface="Wingdings" pitchFamily="2" charset="2"/>
              <a:buNone/>
            </a:pPr>
            <a:r>
              <a:rPr lang="en-US" sz="2400" dirty="0"/>
              <a:t>   Coagulates  </a:t>
            </a:r>
            <a:r>
              <a:rPr lang="en-US" sz="2400" dirty="0" err="1"/>
              <a:t>sulcular</a:t>
            </a:r>
            <a:r>
              <a:rPr lang="en-US" sz="2400" dirty="0"/>
              <a:t> and free gingival epithelium fluids , blood ,</a:t>
            </a:r>
          </a:p>
          <a:p>
            <a:pPr marL="609600" indent="-609600">
              <a:lnSpc>
                <a:spcPct val="90000"/>
              </a:lnSpc>
              <a:buFont typeface="Wingdings" pitchFamily="2" charset="2"/>
              <a:buNone/>
            </a:pPr>
            <a:r>
              <a:rPr lang="en-US" sz="2400" dirty="0"/>
              <a:t>    tissue fluids </a:t>
            </a:r>
          </a:p>
          <a:p>
            <a:pPr marL="609600" indent="-609600">
              <a:lnSpc>
                <a:spcPct val="90000"/>
              </a:lnSpc>
              <a:buFont typeface="Wingdings" pitchFamily="2" charset="2"/>
              <a:buNone/>
            </a:pPr>
            <a:r>
              <a:rPr lang="en-US" sz="2400" dirty="0"/>
              <a:t>   Zinc chloride ,silver nitrate</a:t>
            </a:r>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CHEMICALS USED </a:t>
            </a:r>
          </a:p>
        </p:txBody>
      </p:sp>
      <p:sp>
        <p:nvSpPr>
          <p:cNvPr id="3" name="Content Placeholder 2"/>
          <p:cNvSpPr>
            <a:spLocks noGrp="1"/>
          </p:cNvSpPr>
          <p:nvPr>
            <p:ph idx="1"/>
          </p:nvPr>
        </p:nvSpPr>
        <p:spPr>
          <a:xfrm>
            <a:off x="304800" y="990600"/>
            <a:ext cx="8382000" cy="5715000"/>
          </a:xfrm>
        </p:spPr>
        <p:txBody>
          <a:bodyPr>
            <a:normAutofit fontScale="85000" lnSpcReduction="20000"/>
          </a:bodyPr>
          <a:lstStyle/>
          <a:p>
            <a:pPr>
              <a:lnSpc>
                <a:spcPct val="130000"/>
              </a:lnSpc>
              <a:buNone/>
              <a:defRPr/>
            </a:pPr>
            <a:endParaRPr lang="en-US" sz="2800" dirty="0"/>
          </a:p>
          <a:p>
            <a:pPr lvl="1">
              <a:lnSpc>
                <a:spcPct val="130000"/>
              </a:lnSpc>
              <a:defRPr/>
            </a:pPr>
            <a:r>
              <a:rPr lang="en-US" dirty="0"/>
              <a:t>0.1% and 8% Epinephrine </a:t>
            </a:r>
          </a:p>
          <a:p>
            <a:pPr lvl="1">
              <a:lnSpc>
                <a:spcPct val="130000"/>
              </a:lnSpc>
              <a:defRPr/>
            </a:pPr>
            <a:endParaRPr lang="en-US" dirty="0"/>
          </a:p>
          <a:p>
            <a:pPr lvl="1">
              <a:lnSpc>
                <a:spcPct val="130000"/>
              </a:lnSpc>
              <a:defRPr/>
            </a:pPr>
            <a:r>
              <a:rPr lang="en-US" dirty="0"/>
              <a:t>100% Alum solution (Potassium </a:t>
            </a:r>
            <a:r>
              <a:rPr lang="en-US" dirty="0" err="1"/>
              <a:t>Aluminium</a:t>
            </a:r>
            <a:r>
              <a:rPr lang="en-US" dirty="0"/>
              <a:t> Sulfate)</a:t>
            </a:r>
          </a:p>
          <a:p>
            <a:pPr lvl="1">
              <a:lnSpc>
                <a:spcPct val="130000"/>
              </a:lnSpc>
              <a:defRPr/>
            </a:pPr>
            <a:endParaRPr lang="en-US" dirty="0"/>
          </a:p>
          <a:p>
            <a:pPr lvl="1">
              <a:lnSpc>
                <a:spcPct val="130000"/>
              </a:lnSpc>
              <a:defRPr/>
            </a:pPr>
            <a:r>
              <a:rPr lang="en-US" dirty="0"/>
              <a:t>15% and 25% </a:t>
            </a:r>
            <a:r>
              <a:rPr lang="en-US" dirty="0" err="1"/>
              <a:t>Aluminium</a:t>
            </a:r>
            <a:r>
              <a:rPr lang="en-US" dirty="0"/>
              <a:t> Chloride solution</a:t>
            </a:r>
          </a:p>
          <a:p>
            <a:pPr lvl="1">
              <a:lnSpc>
                <a:spcPct val="130000"/>
              </a:lnSpc>
              <a:defRPr/>
            </a:pPr>
            <a:endParaRPr lang="en-US" dirty="0"/>
          </a:p>
          <a:p>
            <a:pPr lvl="1">
              <a:lnSpc>
                <a:spcPct val="130000"/>
              </a:lnSpc>
              <a:defRPr/>
            </a:pPr>
            <a:r>
              <a:rPr lang="en-US" dirty="0"/>
              <a:t>13.3% Ferric Sulfate solution</a:t>
            </a:r>
          </a:p>
          <a:p>
            <a:pPr lvl="1">
              <a:lnSpc>
                <a:spcPct val="130000"/>
              </a:lnSpc>
              <a:defRPr/>
            </a:pPr>
            <a:endParaRPr lang="en-US" dirty="0"/>
          </a:p>
          <a:p>
            <a:pPr lvl="1">
              <a:lnSpc>
                <a:spcPct val="130000"/>
              </a:lnSpc>
              <a:defRPr/>
            </a:pPr>
            <a:r>
              <a:rPr lang="en-US" dirty="0"/>
              <a:t>8% and40% Zinc Chloride solution</a:t>
            </a:r>
          </a:p>
          <a:p>
            <a:pPr lvl="1">
              <a:lnSpc>
                <a:spcPct val="130000"/>
              </a:lnSpc>
              <a:defRPr/>
            </a:pPr>
            <a:endParaRPr lang="en-US" dirty="0"/>
          </a:p>
          <a:p>
            <a:pPr lvl="1">
              <a:lnSpc>
                <a:spcPct val="130000"/>
              </a:lnSpc>
              <a:defRPr/>
            </a:pPr>
            <a:r>
              <a:rPr lang="en-US" dirty="0"/>
              <a:t>15% and 25% Tannic acid solution</a:t>
            </a:r>
          </a:p>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3828740"/>
          </a:xfrm>
        </p:spPr>
        <p:txBody>
          <a:bodyPr/>
          <a:lstStyle/>
          <a:p>
            <a:pPr marL="609600" indent="-609600">
              <a:defRPr/>
            </a:pPr>
            <a:r>
              <a:rPr lang="en-US" sz="2800" b="1" dirty="0"/>
              <a:t>Chemicals carried to field of operation by-</a:t>
            </a:r>
          </a:p>
          <a:p>
            <a:pPr marL="609600" indent="-609600">
              <a:defRPr/>
            </a:pPr>
            <a:endParaRPr lang="en-US" sz="2400" dirty="0"/>
          </a:p>
          <a:p>
            <a:pPr marL="609600" indent="-609600">
              <a:buFont typeface="Wingdings" pitchFamily="2" charset="2"/>
              <a:buAutoNum type="arabicPeriod"/>
              <a:defRPr/>
            </a:pPr>
            <a:r>
              <a:rPr lang="en-US" sz="2400" dirty="0"/>
              <a:t>Cords</a:t>
            </a:r>
          </a:p>
          <a:p>
            <a:pPr marL="609600" indent="-609600">
              <a:buFont typeface="Wingdings" pitchFamily="2" charset="2"/>
              <a:buAutoNum type="arabicPeriod"/>
              <a:defRPr/>
            </a:pPr>
            <a:endParaRPr lang="en-US" sz="2400" dirty="0"/>
          </a:p>
          <a:p>
            <a:pPr marL="609600" indent="-609600">
              <a:buFont typeface="Wingdings" pitchFamily="2" charset="2"/>
              <a:buAutoNum type="arabicPeriod"/>
              <a:defRPr/>
            </a:pPr>
            <a:r>
              <a:rPr lang="en-US" sz="2400" dirty="0"/>
              <a:t>Drawn cotton rolls</a:t>
            </a:r>
          </a:p>
          <a:p>
            <a:pPr marL="609600" indent="-609600">
              <a:buFont typeface="Wingdings" pitchFamily="2" charset="2"/>
              <a:buAutoNum type="arabicPeriod"/>
              <a:defRPr/>
            </a:pPr>
            <a:endParaRPr lang="en-US" sz="2400" dirty="0"/>
          </a:p>
          <a:p>
            <a:pPr marL="609600" indent="-609600">
              <a:buFont typeface="Wingdings" pitchFamily="2" charset="2"/>
              <a:buAutoNum type="arabicPeriod"/>
              <a:defRPr/>
            </a:pPr>
            <a:r>
              <a:rPr lang="en-US" sz="2400" dirty="0"/>
              <a:t>Cotton pellets</a:t>
            </a:r>
          </a:p>
          <a:p>
            <a:pPr marL="609600" indent="-609600">
              <a:buNone/>
              <a:defRPr/>
            </a:pPr>
            <a:endParaRPr lang="en-US" sz="2400" dirty="0"/>
          </a:p>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3"/>
          <a:srcRect/>
          <a:stretch>
            <a:fillRect/>
          </a:stretch>
        </p:blipFill>
        <p:spPr bwMode="auto">
          <a:xfrm>
            <a:off x="381000" y="1066800"/>
            <a:ext cx="8305800" cy="5486400"/>
          </a:xfrm>
          <a:prstGeom prst="rect">
            <a:avLst/>
          </a:prstGeom>
          <a:noFill/>
          <a:ln w="9525">
            <a:solidFill>
              <a:srgbClr val="CC3300"/>
            </a:solidFill>
            <a:miter lim="800000"/>
            <a:headEnd/>
            <a:tailEnd/>
          </a:ln>
        </p:spPr>
      </p:pic>
    </p:spTree>
  </p:cSld>
  <p:clrMapOvr>
    <a:masterClrMapping/>
  </p:clrMapOvr>
  <p:transition/>
</p:sld>
</file>

<file path=ppt/theme/theme1.xml><?xml version="1.0" encoding="utf-8"?>
<a:theme xmlns:a="http://schemas.openxmlformats.org/drawingml/2006/main" name="1_Metallic_Purple_Template_Segoe_TP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TS010286765</Template>
  <TotalTime>4326</TotalTime>
  <Words>1617</Words>
  <Application>Microsoft Office PowerPoint</Application>
  <PresentationFormat>On-screen Show (4:3)</PresentationFormat>
  <Paragraphs>292</Paragraphs>
  <Slides>42</Slides>
  <Notes>8</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1_Metallic_Purple_Template_Segoe_TP10286765</vt:lpstr>
      <vt:lpstr>White with Courier font for code slides</vt:lpstr>
      <vt:lpstr>Slide 1</vt:lpstr>
      <vt:lpstr>Specific learning Objectives </vt:lpstr>
      <vt:lpstr>Table of Content </vt:lpstr>
      <vt:lpstr>Slide 4</vt:lpstr>
      <vt:lpstr>CHEMICAL METHODS  </vt:lpstr>
      <vt:lpstr>Slide 6</vt:lpstr>
      <vt:lpstr>CHEMICALS USED </vt:lpstr>
      <vt:lpstr>Slide 8</vt:lpstr>
      <vt:lpstr>Slide 9</vt:lpstr>
      <vt:lpstr>ELECTROSURGERY </vt:lpstr>
      <vt:lpstr>Mechanism of action </vt:lpstr>
      <vt:lpstr>Rules for Electrosurgery </vt:lpstr>
      <vt:lpstr>Slide 13</vt:lpstr>
      <vt:lpstr>Slide 14</vt:lpstr>
      <vt:lpstr>Slide 15</vt:lpstr>
      <vt:lpstr>Slide 16</vt:lpstr>
      <vt:lpstr>Contraindications </vt:lpstr>
      <vt:lpstr>ROTARY CURETTAGE</vt:lpstr>
      <vt:lpstr>Criteria for rotary curettage</vt:lpstr>
      <vt:lpstr>Slide 20</vt:lpstr>
      <vt:lpstr>Lasers</vt:lpstr>
      <vt:lpstr>Slide 22</vt:lpstr>
      <vt:lpstr>Slide 23</vt:lpstr>
      <vt:lpstr>NEWER METHODS AND MATERIALS </vt:lpstr>
      <vt:lpstr>EXPASYL</vt:lpstr>
      <vt:lpstr>Technique </vt:lpstr>
      <vt:lpstr>Slide 27</vt:lpstr>
      <vt:lpstr>Slide 28</vt:lpstr>
      <vt:lpstr>Magic foam </vt:lpstr>
      <vt:lpstr>Slide 30</vt:lpstr>
      <vt:lpstr>Procedure </vt:lpstr>
      <vt:lpstr>Slide 32</vt:lpstr>
      <vt:lpstr>MEROCEL</vt:lpstr>
      <vt:lpstr>Slide 34</vt:lpstr>
      <vt:lpstr>GINGITRAC</vt:lpstr>
      <vt:lpstr>Slide 36</vt:lpstr>
      <vt:lpstr> Teaching Materials  </vt:lpstr>
      <vt:lpstr>TAKE HOME MESSEGE/ FOR THE TOPIC COVERED (SUMMARY) </vt:lpstr>
      <vt:lpstr>Slide 39</vt:lpstr>
      <vt:lpstr>Question &amp; Answer Session</vt:lpstr>
      <vt:lpstr>References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GINGIVAL TISSUE MANAGEMENT</dc:title>
  <dc:creator>PC</dc:creator>
  <cp:lastModifiedBy>test</cp:lastModifiedBy>
  <cp:revision>369</cp:revision>
  <dcterms:created xsi:type="dcterms:W3CDTF">2012-10-07T11:32:49Z</dcterms:created>
  <dcterms:modified xsi:type="dcterms:W3CDTF">2023-04-18T06:40:47Z</dcterms:modified>
</cp:coreProperties>
</file>